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3" r:id="rId5"/>
    <p:sldMasterId id="2147483720" r:id="rId6"/>
    <p:sldMasterId id="2147483775" r:id="rId7"/>
  </p:sldMasterIdLst>
  <p:notesMasterIdLst>
    <p:notesMasterId r:id="rId41"/>
  </p:notesMasterIdLst>
  <p:handoutMasterIdLst>
    <p:handoutMasterId r:id="rId42"/>
  </p:handoutMasterIdLst>
  <p:sldIdLst>
    <p:sldId id="257" r:id="rId8"/>
    <p:sldId id="338" r:id="rId9"/>
    <p:sldId id="256" r:id="rId10"/>
    <p:sldId id="377" r:id="rId11"/>
    <p:sldId id="258" r:id="rId12"/>
    <p:sldId id="259" r:id="rId13"/>
    <p:sldId id="260" r:id="rId14"/>
    <p:sldId id="261" r:id="rId15"/>
    <p:sldId id="262" r:id="rId16"/>
    <p:sldId id="263" r:id="rId17"/>
    <p:sldId id="364" r:id="rId18"/>
    <p:sldId id="359" r:id="rId19"/>
    <p:sldId id="361" r:id="rId20"/>
    <p:sldId id="365" r:id="rId21"/>
    <p:sldId id="366" r:id="rId22"/>
    <p:sldId id="367" r:id="rId23"/>
    <p:sldId id="368" r:id="rId24"/>
    <p:sldId id="370" r:id="rId25"/>
    <p:sldId id="374" r:id="rId26"/>
    <p:sldId id="375" r:id="rId27"/>
    <p:sldId id="376" r:id="rId28"/>
    <p:sldId id="369" r:id="rId29"/>
    <p:sldId id="373" r:id="rId30"/>
    <p:sldId id="265" r:id="rId31"/>
    <p:sldId id="345" r:id="rId32"/>
    <p:sldId id="347" r:id="rId33"/>
    <p:sldId id="349" r:id="rId34"/>
    <p:sldId id="350" r:id="rId35"/>
    <p:sldId id="351" r:id="rId36"/>
    <p:sldId id="352" r:id="rId37"/>
    <p:sldId id="346" r:id="rId38"/>
    <p:sldId id="378" r:id="rId39"/>
    <p:sldId id="316" r:id="rId40"/>
  </p:sldIdLst>
  <p:sldSz cx="12192000" cy="6858000"/>
  <p:notesSz cx="6858000" cy="11620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B3E019E4-7172-B24B-BEC5-8F3A464863B8}">
          <p14:sldIdLst>
            <p14:sldId id="257"/>
            <p14:sldId id="338"/>
            <p14:sldId id="256"/>
            <p14:sldId id="377"/>
            <p14:sldId id="258"/>
            <p14:sldId id="259"/>
            <p14:sldId id="260"/>
            <p14:sldId id="261"/>
            <p14:sldId id="262"/>
            <p14:sldId id="263"/>
            <p14:sldId id="364"/>
            <p14:sldId id="359"/>
            <p14:sldId id="361"/>
            <p14:sldId id="365"/>
            <p14:sldId id="366"/>
            <p14:sldId id="367"/>
            <p14:sldId id="368"/>
            <p14:sldId id="370"/>
            <p14:sldId id="374"/>
            <p14:sldId id="375"/>
            <p14:sldId id="376"/>
            <p14:sldId id="369"/>
            <p14:sldId id="373"/>
            <p14:sldId id="265"/>
            <p14:sldId id="345"/>
            <p14:sldId id="347"/>
            <p14:sldId id="349"/>
            <p14:sldId id="350"/>
            <p14:sldId id="351"/>
            <p14:sldId id="352"/>
            <p14:sldId id="346"/>
            <p14:sldId id="378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5" autoAdjust="0"/>
    <p:restoredTop sz="96327"/>
  </p:normalViewPr>
  <p:slideViewPr>
    <p:cSldViewPr snapToGrid="0">
      <p:cViewPr varScale="1">
        <p:scale>
          <a:sx n="114" d="100"/>
          <a:sy n="114" d="100"/>
        </p:scale>
        <p:origin x="4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a1.cc.lut.fi\home\trantala\Documents\Alueellinen%20arviointi\Yritysdatan%20visualisointi\Yliopistoyhteisty&#246;%202019\LUT_P&#228;ij&#228;t_H&#228;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a1.cc.lut.fi\home\trantala\Documents\Alueellinen%20arviointi\Yritysdatan%20visualisointi\Yliopistoyhteisty&#246;%202019\LUT_P&#228;ij&#228;t_H&#228;m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a1.cc.lut.fi\home\trantala\Documents\Alueellinen%20arviointi\Yritysdatan%20visualisointi\Yliopistoyhteisty&#246;%202019\LUT_P&#228;ij&#228;t_H&#228;m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a1.cc.lut.fi\home\trantala\Documents\Alueellinen%20arviointi\Yritysdatan%20visualisointi\Yliopistoyhteisty&#246;%202019\LUT_P&#228;ij&#228;t_H&#228;m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Visualisointeja!$A$3:$A$6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Visualisointeja!$B$3:$B$6</c:f>
              <c:numCache>
                <c:formatCode>General</c:formatCode>
                <c:ptCount val="4"/>
                <c:pt idx="0">
                  <c:v>1343455.6</c:v>
                </c:pt>
                <c:pt idx="1">
                  <c:v>1305317.1000000001</c:v>
                </c:pt>
                <c:pt idx="2">
                  <c:v>1365164.7</c:v>
                </c:pt>
                <c:pt idx="3">
                  <c:v>1457369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F8-4880-8F35-8F0D228F49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528037552"/>
        <c:axId val="528039520"/>
      </c:barChart>
      <c:catAx>
        <c:axId val="52803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28039520"/>
        <c:crosses val="autoZero"/>
        <c:auto val="1"/>
        <c:lblAlgn val="ctr"/>
        <c:lblOffset val="100"/>
        <c:noMultiLvlLbl val="0"/>
      </c:catAx>
      <c:valAx>
        <c:axId val="52803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2803755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Visualisointeja!$A$3:$A$6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Visualisointeja!$B$3:$B$6</c:f>
              <c:numCache>
                <c:formatCode>General</c:formatCode>
                <c:ptCount val="4"/>
                <c:pt idx="0">
                  <c:v>1343455.6</c:v>
                </c:pt>
                <c:pt idx="1">
                  <c:v>1305317.1000000001</c:v>
                </c:pt>
                <c:pt idx="2">
                  <c:v>1365164.7</c:v>
                </c:pt>
                <c:pt idx="3">
                  <c:v>1457369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1-47B8-9A0C-79F9AF05F89D}"/>
            </c:ext>
          </c:extLst>
        </c:ser>
        <c:ser>
          <c:idx val="1"/>
          <c:order val="1"/>
          <c:tx>
            <c:strRef>
              <c:f>Visualisointeja!$H$3:$H$6</c:f>
              <c:strCache>
                <c:ptCount val="4"/>
                <c:pt idx="0">
                  <c:v>8219182</c:v>
                </c:pt>
                <c:pt idx="1">
                  <c:v>8165540,8</c:v>
                </c:pt>
                <c:pt idx="2">
                  <c:v>8643724,7</c:v>
                </c:pt>
                <c:pt idx="3">
                  <c:v>9037591,1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Visualisointeja!$H$3:$H$6</c:f>
              <c:numCache>
                <c:formatCode>General</c:formatCode>
                <c:ptCount val="4"/>
                <c:pt idx="0">
                  <c:v>8219182</c:v>
                </c:pt>
                <c:pt idx="1">
                  <c:v>8165540.7999999998</c:v>
                </c:pt>
                <c:pt idx="2">
                  <c:v>8643724.6999999993</c:v>
                </c:pt>
                <c:pt idx="3">
                  <c:v>9037591.0999999996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B1-47B8-9A0C-79F9AF05F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528037552"/>
        <c:axId val="528039520"/>
      </c:barChart>
      <c:catAx>
        <c:axId val="52803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28039520"/>
        <c:crosses val="autoZero"/>
        <c:auto val="1"/>
        <c:lblAlgn val="ctr"/>
        <c:lblOffset val="100"/>
        <c:noMultiLvlLbl val="0"/>
      </c:catAx>
      <c:valAx>
        <c:axId val="52803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2803755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20-4181-9492-222030DA68C1}"/>
              </c:ext>
            </c:extLst>
          </c:dPt>
          <c:cat>
            <c:numRef>
              <c:f>Visualisointeja!$A$3:$A$7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Visualisointeja!$B$3:$B$7</c:f>
              <c:numCache>
                <c:formatCode>General</c:formatCode>
                <c:ptCount val="5"/>
                <c:pt idx="0">
                  <c:v>1343455.6</c:v>
                </c:pt>
                <c:pt idx="1">
                  <c:v>1305317.1000000001</c:v>
                </c:pt>
                <c:pt idx="2">
                  <c:v>1365164.7</c:v>
                </c:pt>
                <c:pt idx="3">
                  <c:v>1457369</c:v>
                </c:pt>
                <c:pt idx="4">
                  <c:v>1643002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20-4181-9492-222030DA68C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520-4181-9492-222030DA68C1}"/>
              </c:ext>
            </c:extLst>
          </c:dPt>
          <c:val>
            <c:numRef>
              <c:f>Visualisointeja!$H$3:$H$7</c:f>
              <c:numCache>
                <c:formatCode>General</c:formatCode>
                <c:ptCount val="5"/>
                <c:pt idx="0">
                  <c:v>8219182</c:v>
                </c:pt>
                <c:pt idx="1">
                  <c:v>8165540.7999999998</c:v>
                </c:pt>
                <c:pt idx="2">
                  <c:v>8643724.6999999993</c:v>
                </c:pt>
                <c:pt idx="3">
                  <c:v>9037591.0999999996</c:v>
                </c:pt>
                <c:pt idx="4">
                  <c:v>9216635.6999999993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20-4181-9492-222030DA6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642094552"/>
        <c:axId val="642098160"/>
      </c:barChart>
      <c:catAx>
        <c:axId val="642094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42098160"/>
        <c:crosses val="autoZero"/>
        <c:auto val="1"/>
        <c:lblAlgn val="ctr"/>
        <c:lblOffset val="100"/>
        <c:noMultiLvlLbl val="0"/>
      </c:catAx>
      <c:valAx>
        <c:axId val="64209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4209455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9B-4720-8488-5E3808C97D93}"/>
              </c:ext>
            </c:extLst>
          </c:dPt>
          <c:cat>
            <c:numRef>
              <c:f>Visualisointeja!$A$92:$A$96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Visualisointeja!$B$92:$B$96</c:f>
              <c:numCache>
                <c:formatCode>General</c:formatCode>
                <c:ptCount val="5"/>
                <c:pt idx="0">
                  <c:v>1057326.1000000001</c:v>
                </c:pt>
                <c:pt idx="1">
                  <c:v>1109769.1000000001</c:v>
                </c:pt>
                <c:pt idx="2">
                  <c:v>1181678.2</c:v>
                </c:pt>
                <c:pt idx="3">
                  <c:v>1240413.8</c:v>
                </c:pt>
                <c:pt idx="4">
                  <c:v>1329094.1000000001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9B-4720-8488-5E3808C97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646060808"/>
        <c:axId val="646061136"/>
      </c:barChart>
      <c:catAx>
        <c:axId val="646060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46061136"/>
        <c:crosses val="autoZero"/>
        <c:auto val="1"/>
        <c:lblAlgn val="ctr"/>
        <c:lblOffset val="100"/>
        <c:noMultiLvlLbl val="0"/>
      </c:catAx>
      <c:valAx>
        <c:axId val="6460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460608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339BF2D-6ADD-6642-BD8F-9AA139A168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46765A-AC34-E441-A243-1240FB59F3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63E84-7AF4-FD4D-AF19-0549193D11AF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C5E6EAD-45AF-2A46-A091-CF1592AA5E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9A4E491-751F-4944-905D-8964AF7F5E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235E7-FC2C-B446-B105-9AECB7EC0B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444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9046F-E8EB-0C47-86C7-1FD69868CBF9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44212-3F84-8F44-8983-D695A965B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687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Huom</a:t>
            </a:r>
            <a:r>
              <a:rPr lang="en-US" dirty="0"/>
              <a:t>. </a:t>
            </a:r>
            <a:r>
              <a:rPr lang="en-US" dirty="0" err="1"/>
              <a:t>Tilanne</a:t>
            </a:r>
            <a:r>
              <a:rPr lang="en-US" dirty="0"/>
              <a:t> </a:t>
            </a:r>
            <a:r>
              <a:rPr lang="en-US" dirty="0" err="1"/>
              <a:t>datan</a:t>
            </a:r>
            <a:r>
              <a:rPr lang="en-US" dirty="0"/>
              <a:t> </a:t>
            </a:r>
            <a:r>
              <a:rPr lang="en-US" dirty="0" err="1"/>
              <a:t>keräyshetkellä</a:t>
            </a:r>
            <a:r>
              <a:rPr lang="en-US" dirty="0"/>
              <a:t> ja </a:t>
            </a:r>
            <a:r>
              <a:rPr lang="en-US" dirty="0" err="1"/>
              <a:t>siitä</a:t>
            </a:r>
            <a:r>
              <a:rPr lang="en-US" dirty="0"/>
              <a:t> </a:t>
            </a:r>
            <a:r>
              <a:rPr lang="en-US" dirty="0" err="1"/>
              <a:t>taaksepäin</a:t>
            </a:r>
            <a:r>
              <a:rPr lang="en-US" dirty="0"/>
              <a:t>. </a:t>
            </a:r>
            <a:r>
              <a:rPr lang="en-US" dirty="0" err="1"/>
              <a:t>Saatiin</a:t>
            </a:r>
            <a:r>
              <a:rPr lang="en-US" dirty="0"/>
              <a:t> </a:t>
            </a:r>
            <a:r>
              <a:rPr lang="en-US" dirty="0" err="1"/>
              <a:t>kuvaa</a:t>
            </a:r>
            <a:r>
              <a:rPr lang="en-US" dirty="0"/>
              <a:t> </a:t>
            </a:r>
            <a:r>
              <a:rPr lang="en-US" dirty="0" err="1"/>
              <a:t>siitä</a:t>
            </a:r>
            <a:r>
              <a:rPr lang="en-US" dirty="0"/>
              <a:t>, </a:t>
            </a:r>
            <a:r>
              <a:rPr lang="en-US" dirty="0" err="1"/>
              <a:t>millaisia</a:t>
            </a:r>
            <a:r>
              <a:rPr lang="en-US" dirty="0"/>
              <a:t> </a:t>
            </a:r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yhteistyötä</a:t>
            </a:r>
            <a:r>
              <a:rPr lang="en-US" dirty="0"/>
              <a:t> </a:t>
            </a:r>
            <a:r>
              <a:rPr lang="en-US" dirty="0" err="1"/>
              <a:t>tekevät</a:t>
            </a:r>
            <a:r>
              <a:rPr lang="en-US" dirty="0"/>
              <a:t> </a:t>
            </a:r>
            <a:r>
              <a:rPr lang="en-US" dirty="0" err="1"/>
              <a:t>yritykset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. </a:t>
            </a:r>
            <a:r>
              <a:rPr lang="en-US" dirty="0" err="1"/>
              <a:t>Eroteltu</a:t>
            </a:r>
            <a:r>
              <a:rPr lang="en-US" dirty="0"/>
              <a:t> </a:t>
            </a:r>
            <a:r>
              <a:rPr lang="en-US" dirty="0" err="1"/>
              <a:t>yritykset</a:t>
            </a:r>
            <a:r>
              <a:rPr lang="en-US" dirty="0"/>
              <a:t> </a:t>
            </a:r>
            <a:r>
              <a:rPr lang="en-US" dirty="0" err="1"/>
              <a:t>Päijät-Hämeestä</a:t>
            </a:r>
            <a:r>
              <a:rPr lang="en-US" dirty="0"/>
              <a:t> ja </a:t>
            </a:r>
            <a:r>
              <a:rPr lang="en-US" dirty="0" err="1"/>
              <a:t>muualta</a:t>
            </a:r>
            <a:r>
              <a:rPr lang="en-US" dirty="0"/>
              <a:t> </a:t>
            </a:r>
            <a:r>
              <a:rPr lang="en-US" dirty="0" err="1"/>
              <a:t>Suomesta</a:t>
            </a:r>
            <a:r>
              <a:rPr lang="en-US" dirty="0"/>
              <a:t>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44212-3F84-8F44-8983-D695A965B2A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59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youtu.be/PpFawdT8CDE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youtu.be/PpFawdT8CDE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- Always the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lehti, saniainen, vihreä&#10;&#10;Kuvaus luotu automaattisesti">
            <a:extLst>
              <a:ext uri="{FF2B5EF4-FFF2-40B4-BE49-F238E27FC236}">
                <a16:creationId xmlns:a16="http://schemas.microsoft.com/office/drawing/2014/main" id="{EE478EF1-487A-BA45-8AA0-A72000AF34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2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4.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343D-5185-4D45-A3D6-9E3C95A14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3" name="Kolmio 2">
            <a:hlinkClick r:id="rId4"/>
            <a:extLst>
              <a:ext uri="{FF2B5EF4-FFF2-40B4-BE49-F238E27FC236}">
                <a16:creationId xmlns:a16="http://schemas.microsoft.com/office/drawing/2014/main" id="{3989AE8B-8D6C-7141-AD79-D8464E456E22}"/>
              </a:ext>
            </a:extLst>
          </p:cNvPr>
          <p:cNvSpPr/>
          <p:nvPr userDrawn="1"/>
        </p:nvSpPr>
        <p:spPr>
          <a:xfrm rot="5400000">
            <a:off x="5737609" y="2612575"/>
            <a:ext cx="1077599" cy="1117794"/>
          </a:xfrm>
          <a:prstGeom prst="triangle">
            <a:avLst/>
          </a:prstGeom>
          <a:solidFill>
            <a:schemeClr val="accent1">
              <a:alpha val="0"/>
            </a:schemeClr>
          </a:solidFill>
          <a:ln w="60325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riangle 5">
            <a:hlinkClick r:id="rId4"/>
            <a:extLst>
              <a:ext uri="{FF2B5EF4-FFF2-40B4-BE49-F238E27FC236}">
                <a16:creationId xmlns:a16="http://schemas.microsoft.com/office/drawing/2014/main" id="{1B943E4B-4580-644A-928E-75FDE84E85A5}"/>
              </a:ext>
            </a:extLst>
          </p:cNvPr>
          <p:cNvSpPr/>
          <p:nvPr userDrawn="1"/>
        </p:nvSpPr>
        <p:spPr>
          <a:xfrm rot="5400000">
            <a:off x="5751979" y="2605368"/>
            <a:ext cx="1092573" cy="1146361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2623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of the Cu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7E1C3E8-BDE9-6A49-85BA-550376CCB48B}"/>
              </a:ext>
            </a:extLst>
          </p:cNvPr>
          <p:cNvSpPr txBox="1"/>
          <p:nvPr userDrawn="1"/>
        </p:nvSpPr>
        <p:spPr>
          <a:xfrm>
            <a:off x="1002241" y="2639367"/>
            <a:ext cx="4899026" cy="2533946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fi-FI" sz="1500" baseline="0" dirty="0" err="1"/>
              <a:t>The</a:t>
            </a:r>
            <a:r>
              <a:rPr lang="fi-FI" sz="1500" baseline="0" dirty="0"/>
              <a:t> LUT </a:t>
            </a:r>
            <a:r>
              <a:rPr lang="fi-FI" sz="1500" baseline="0" dirty="0" err="1"/>
              <a:t>community</a:t>
            </a:r>
            <a:r>
              <a:rPr lang="fi-FI" sz="1500" baseline="0" dirty="0"/>
              <a:t> </a:t>
            </a:r>
            <a:r>
              <a:rPr lang="fi-FI" sz="1500" baseline="0" dirty="0" err="1"/>
              <a:t>shares</a:t>
            </a:r>
            <a:r>
              <a:rPr lang="fi-FI" sz="1500" baseline="0" dirty="0"/>
              <a:t> a </a:t>
            </a:r>
            <a:r>
              <a:rPr lang="fi-FI" sz="1500" baseline="0" dirty="0" err="1"/>
              <a:t>certain</a:t>
            </a:r>
            <a:r>
              <a:rPr lang="fi-FI" sz="1500" baseline="0" dirty="0"/>
              <a:t> </a:t>
            </a:r>
            <a:r>
              <a:rPr lang="fi-FI" sz="1500" baseline="0" dirty="0" err="1"/>
              <a:t>attitude</a:t>
            </a:r>
            <a:r>
              <a:rPr lang="fi-FI" sz="1500" baseline="0" dirty="0"/>
              <a:t> and </a:t>
            </a:r>
            <a:r>
              <a:rPr lang="fi-FI" sz="1500" baseline="0" dirty="0" err="1"/>
              <a:t>state</a:t>
            </a:r>
            <a:r>
              <a:rPr lang="fi-FI" sz="1500" baseline="0" dirty="0"/>
              <a:t> of </a:t>
            </a:r>
            <a:r>
              <a:rPr lang="fi-FI" sz="1500" baseline="0" dirty="0" err="1"/>
              <a:t>mind</a:t>
            </a:r>
            <a:r>
              <a:rPr lang="fi-FI" sz="1500" baseline="0" dirty="0"/>
              <a:t>. </a:t>
            </a:r>
            <a:r>
              <a:rPr lang="fi-FI" sz="1500" baseline="0" dirty="0" err="1"/>
              <a:t>We</a:t>
            </a:r>
            <a:r>
              <a:rPr lang="fi-FI" sz="1500" baseline="0" dirty="0"/>
              <a:t> </a:t>
            </a:r>
            <a:r>
              <a:rPr lang="fi-FI" sz="1500" baseline="0" dirty="0" err="1"/>
              <a:t>do</a:t>
            </a:r>
            <a:r>
              <a:rPr lang="fi-FI" sz="1500" baseline="0" dirty="0"/>
              <a:t> </a:t>
            </a:r>
            <a:r>
              <a:rPr lang="fi-FI" sz="1500" baseline="0" dirty="0" err="1"/>
              <a:t>things</a:t>
            </a:r>
            <a:r>
              <a:rPr lang="fi-FI" sz="1500" baseline="0" dirty="0"/>
              <a:t> </a:t>
            </a:r>
            <a:r>
              <a:rPr lang="fi-FI" sz="1500" baseline="0" dirty="0" err="1"/>
              <a:t>differently</a:t>
            </a:r>
            <a:r>
              <a:rPr lang="fi-FI" sz="1500" baseline="0" dirty="0"/>
              <a:t>. </a:t>
            </a:r>
            <a:r>
              <a:rPr lang="fi-FI" sz="1500" baseline="0" dirty="0" err="1"/>
              <a:t>We</a:t>
            </a:r>
            <a:r>
              <a:rPr lang="fi-FI" sz="1500" baseline="0" dirty="0"/>
              <a:t> look at </a:t>
            </a:r>
            <a:r>
              <a:rPr lang="fi-FI" sz="1500" baseline="0" dirty="0" err="1"/>
              <a:t>things</a:t>
            </a:r>
            <a:r>
              <a:rPr lang="fi-FI" sz="1500" baseline="0" dirty="0"/>
              <a:t> </a:t>
            </a:r>
            <a:r>
              <a:rPr lang="fi-FI" sz="1500" baseline="0" dirty="0" err="1"/>
              <a:t>from</a:t>
            </a:r>
            <a:r>
              <a:rPr lang="fi-FI" sz="1500" baseline="0" dirty="0"/>
              <a:t> </a:t>
            </a:r>
            <a:r>
              <a:rPr lang="fi-FI" sz="1500" baseline="0" dirty="0" err="1"/>
              <a:t>unexpected</a:t>
            </a:r>
            <a:r>
              <a:rPr lang="fi-FI" sz="1500" baseline="0" dirty="0"/>
              <a:t> </a:t>
            </a:r>
            <a:r>
              <a:rPr lang="fi-FI" sz="1500" baseline="0" dirty="0" err="1"/>
              <a:t>perspectives</a:t>
            </a:r>
            <a:r>
              <a:rPr lang="fi-FI" sz="1500" baseline="0" dirty="0"/>
              <a:t>, </a:t>
            </a:r>
            <a:r>
              <a:rPr lang="fi-FI" sz="1500" baseline="0" dirty="0" err="1"/>
              <a:t>we</a:t>
            </a:r>
            <a:r>
              <a:rPr lang="fi-FI" sz="1500" baseline="0" dirty="0"/>
              <a:t> </a:t>
            </a:r>
            <a:r>
              <a:rPr lang="fi-FI" sz="1500" baseline="0" dirty="0" err="1"/>
              <a:t>question</a:t>
            </a:r>
            <a:r>
              <a:rPr lang="fi-FI" sz="1500" baseline="0" dirty="0"/>
              <a:t>, and </a:t>
            </a:r>
            <a:r>
              <a:rPr lang="fi-FI" sz="1500" baseline="0" dirty="0" err="1"/>
              <a:t>we</a:t>
            </a:r>
            <a:r>
              <a:rPr lang="fi-FI" sz="1500" baseline="0" dirty="0"/>
              <a:t> </a:t>
            </a:r>
            <a:r>
              <a:rPr lang="fi-FI" sz="1500" baseline="0" dirty="0" err="1"/>
              <a:t>search</a:t>
            </a:r>
            <a:r>
              <a:rPr lang="fi-FI" sz="1500" baseline="0" dirty="0"/>
              <a:t> for </a:t>
            </a:r>
            <a:r>
              <a:rPr lang="fi-FI" sz="1500" baseline="0" dirty="0" err="1"/>
              <a:t>solutions</a:t>
            </a:r>
            <a:r>
              <a:rPr lang="fi-FI" sz="1500" baseline="0" dirty="0"/>
              <a:t>. </a:t>
            </a:r>
            <a:r>
              <a:rPr lang="fi-FI" sz="1500" baseline="0" dirty="0" err="1"/>
              <a:t>We</a:t>
            </a:r>
            <a:r>
              <a:rPr lang="fi-FI" sz="1500" baseline="0" dirty="0"/>
              <a:t> </a:t>
            </a:r>
            <a:r>
              <a:rPr lang="fi-FI" sz="1500" baseline="0" dirty="0" err="1"/>
              <a:t>fight</a:t>
            </a:r>
            <a:r>
              <a:rPr lang="fi-FI" sz="1500" baseline="0" dirty="0"/>
              <a:t> for a </a:t>
            </a:r>
            <a:r>
              <a:rPr lang="fi-FI" sz="1500" baseline="0" dirty="0" err="1"/>
              <a:t>better</a:t>
            </a:r>
            <a:r>
              <a:rPr lang="fi-FI" sz="1500" baseline="0" dirty="0"/>
              <a:t> </a:t>
            </a:r>
            <a:r>
              <a:rPr lang="fi-FI" sz="1500" baseline="0" dirty="0" err="1"/>
              <a:t>world</a:t>
            </a:r>
            <a:r>
              <a:rPr lang="fi-FI" sz="1500" baseline="0" dirty="0"/>
              <a:t>.</a:t>
            </a:r>
          </a:p>
          <a:p>
            <a:endParaRPr lang="fi-FI" sz="1500" baseline="0" dirty="0"/>
          </a:p>
          <a:p>
            <a:r>
              <a:rPr lang="fi-FI" sz="1500" baseline="0" dirty="0" err="1"/>
              <a:t>We</a:t>
            </a:r>
            <a:r>
              <a:rPr lang="fi-FI" sz="1500" baseline="0" dirty="0"/>
              <a:t> </a:t>
            </a:r>
            <a:r>
              <a:rPr lang="fi-FI" sz="1500" baseline="0" dirty="0" err="1"/>
              <a:t>are</a:t>
            </a:r>
            <a:r>
              <a:rPr lang="fi-FI" sz="1500" baseline="0" dirty="0"/>
              <a:t> a </a:t>
            </a:r>
            <a:r>
              <a:rPr lang="fi-FI" sz="1500" baseline="0" dirty="0" err="1"/>
              <a:t>community</a:t>
            </a:r>
            <a:r>
              <a:rPr lang="fi-FI" sz="1500" baseline="0" dirty="0"/>
              <a:t> </a:t>
            </a:r>
            <a:r>
              <a:rPr lang="fi-FI" sz="1500" baseline="0" dirty="0" err="1"/>
              <a:t>where</a:t>
            </a:r>
            <a:r>
              <a:rPr lang="fi-FI" sz="1500" baseline="0" dirty="0"/>
              <a:t> </a:t>
            </a:r>
            <a:r>
              <a:rPr lang="fi-FI" sz="1500" baseline="0" dirty="0" err="1"/>
              <a:t>curious</a:t>
            </a:r>
            <a:r>
              <a:rPr lang="fi-FI" sz="1500" baseline="0" dirty="0"/>
              <a:t> </a:t>
            </a:r>
            <a:r>
              <a:rPr lang="fi-FI" sz="1500" baseline="0" dirty="0" err="1"/>
              <a:t>people</a:t>
            </a:r>
            <a:r>
              <a:rPr lang="fi-FI" sz="1500" baseline="0" dirty="0"/>
              <a:t> </a:t>
            </a:r>
            <a:r>
              <a:rPr lang="fi-FI" sz="1500" baseline="0" dirty="0" err="1"/>
              <a:t>inspire</a:t>
            </a:r>
            <a:r>
              <a:rPr lang="fi-FI" sz="1500" baseline="0" dirty="0"/>
              <a:t> </a:t>
            </a:r>
            <a:r>
              <a:rPr lang="fi-FI" sz="1500" baseline="0" dirty="0" err="1"/>
              <a:t>curious</a:t>
            </a:r>
            <a:r>
              <a:rPr lang="fi-FI" sz="1500" baseline="0" dirty="0"/>
              <a:t> </a:t>
            </a:r>
            <a:r>
              <a:rPr lang="fi-FI" sz="1500" baseline="0" dirty="0" err="1"/>
              <a:t>people</a:t>
            </a:r>
            <a:r>
              <a:rPr lang="fi-FI" sz="1500" baseline="0" dirty="0"/>
              <a:t>. </a:t>
            </a:r>
            <a:r>
              <a:rPr lang="fi-FI" sz="1500" baseline="0" dirty="0" err="1"/>
              <a:t>Without</a:t>
            </a:r>
            <a:r>
              <a:rPr lang="fi-FI" sz="1500" baseline="0" dirty="0"/>
              <a:t> </a:t>
            </a:r>
            <a:r>
              <a:rPr lang="fi-FI" sz="1500" baseline="0" dirty="0" err="1"/>
              <a:t>curiosity</a:t>
            </a:r>
            <a:r>
              <a:rPr lang="fi-FI" sz="1500" baseline="0" dirty="0"/>
              <a:t>, </a:t>
            </a:r>
            <a:r>
              <a:rPr lang="fi-FI" sz="1500" baseline="0" dirty="0" err="1"/>
              <a:t>we</a:t>
            </a:r>
            <a:r>
              <a:rPr lang="fi-FI" sz="1500" baseline="0" dirty="0"/>
              <a:t> </a:t>
            </a:r>
            <a:r>
              <a:rPr lang="fi-FI" sz="1500" baseline="0" dirty="0" err="1"/>
              <a:t>cannot</a:t>
            </a:r>
            <a:br>
              <a:rPr lang="fi-FI" sz="1500" baseline="0" dirty="0"/>
            </a:br>
            <a:r>
              <a:rPr lang="fi-FI" sz="1500" baseline="0" dirty="0" err="1"/>
              <a:t>change</a:t>
            </a:r>
            <a:r>
              <a:rPr lang="fi-FI" sz="1500" baseline="0" dirty="0"/>
              <a:t> </a:t>
            </a:r>
            <a:r>
              <a:rPr lang="fi-FI" sz="1500" baseline="0" dirty="0" err="1"/>
              <a:t>the</a:t>
            </a:r>
            <a:r>
              <a:rPr lang="fi-FI" sz="1500" baseline="0" dirty="0"/>
              <a:t> </a:t>
            </a:r>
            <a:r>
              <a:rPr lang="fi-FI" sz="1500" baseline="0" dirty="0" err="1"/>
              <a:t>world</a:t>
            </a:r>
            <a:r>
              <a:rPr lang="fi-FI" sz="1500" baseline="0" dirty="0"/>
              <a:t>.</a:t>
            </a:r>
          </a:p>
          <a:p>
            <a:endParaRPr lang="fi-FI" sz="1500" baseline="0" dirty="0"/>
          </a:p>
          <a:p>
            <a:r>
              <a:rPr lang="fi-FI" sz="1500" baseline="0" dirty="0" err="1"/>
              <a:t>Our</a:t>
            </a:r>
            <a:r>
              <a:rPr lang="fi-FI" sz="1500" baseline="0" dirty="0"/>
              <a:t> </a:t>
            </a:r>
            <a:r>
              <a:rPr lang="fi-FI" sz="1500" baseline="0" dirty="0" err="1"/>
              <a:t>campuses</a:t>
            </a:r>
            <a:r>
              <a:rPr lang="fi-FI" sz="1500" baseline="0" dirty="0"/>
              <a:t> </a:t>
            </a:r>
            <a:r>
              <a:rPr lang="fi-FI" sz="1500" baseline="0" dirty="0" err="1"/>
              <a:t>are</a:t>
            </a:r>
            <a:r>
              <a:rPr lang="fi-FI" sz="1500" baseline="0" dirty="0"/>
              <a:t> </a:t>
            </a:r>
            <a:r>
              <a:rPr lang="fi-FI" sz="1500" baseline="0" dirty="0" err="1"/>
              <a:t>located</a:t>
            </a:r>
            <a:r>
              <a:rPr lang="fi-FI" sz="1500" baseline="0" dirty="0"/>
              <a:t> in Lappeenranta and Lahti, </a:t>
            </a:r>
            <a:r>
              <a:rPr lang="fi-FI" sz="1500" baseline="0" dirty="0" err="1"/>
              <a:t>but</a:t>
            </a:r>
            <a:r>
              <a:rPr lang="fi-FI" sz="1500" baseline="0" dirty="0"/>
              <a:t> </a:t>
            </a:r>
            <a:r>
              <a:rPr lang="fi-FI" sz="1500" baseline="0" dirty="0" err="1"/>
              <a:t>our</a:t>
            </a:r>
            <a:r>
              <a:rPr lang="fi-FI" sz="1500" baseline="0" dirty="0"/>
              <a:t> </a:t>
            </a:r>
            <a:r>
              <a:rPr lang="fi-FI" sz="1500" baseline="0" dirty="0" err="1"/>
              <a:t>state</a:t>
            </a:r>
            <a:r>
              <a:rPr lang="fi-FI" sz="1500" baseline="0" dirty="0"/>
              <a:t> of </a:t>
            </a:r>
            <a:r>
              <a:rPr lang="fi-FI" sz="1500" baseline="0" dirty="0" err="1"/>
              <a:t>mind</a:t>
            </a:r>
            <a:r>
              <a:rPr lang="fi-FI" sz="1500" baseline="0" dirty="0"/>
              <a:t> </a:t>
            </a:r>
            <a:r>
              <a:rPr lang="fi-FI" sz="1500" baseline="0" dirty="0" err="1"/>
              <a:t>can</a:t>
            </a:r>
            <a:r>
              <a:rPr lang="fi-FI" sz="1500" baseline="0" dirty="0"/>
              <a:t> </a:t>
            </a:r>
            <a:r>
              <a:rPr lang="fi-FI" sz="1500" baseline="0" dirty="0" err="1"/>
              <a:t>be</a:t>
            </a:r>
            <a:r>
              <a:rPr lang="fi-FI" sz="1500" baseline="0" dirty="0"/>
              <a:t> </a:t>
            </a:r>
            <a:r>
              <a:rPr lang="fi-FI" sz="1500" baseline="0" dirty="0" err="1"/>
              <a:t>achieved</a:t>
            </a:r>
            <a:r>
              <a:rPr lang="fi-FI" sz="1500" baseline="0" dirty="0"/>
              <a:t> </a:t>
            </a:r>
            <a:r>
              <a:rPr lang="fi-FI" sz="1500" baseline="0" dirty="0" err="1"/>
              <a:t>anywhere</a:t>
            </a:r>
            <a:r>
              <a:rPr lang="fi-FI" sz="1500" baseline="0" dirty="0"/>
              <a:t>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DF7B16A-03B3-E445-AA1F-466F746603EA}"/>
              </a:ext>
            </a:extLst>
          </p:cNvPr>
          <p:cNvSpPr/>
          <p:nvPr userDrawn="1"/>
        </p:nvSpPr>
        <p:spPr>
          <a:xfrm>
            <a:off x="1002242" y="1684687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863DA70-171B-AD44-8F01-037CDB884300}"/>
              </a:ext>
            </a:extLst>
          </p:cNvPr>
          <p:cNvSpPr txBox="1"/>
          <p:nvPr userDrawn="1"/>
        </p:nvSpPr>
        <p:spPr>
          <a:xfrm>
            <a:off x="880098" y="1836140"/>
            <a:ext cx="5545108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500" b="1" i="0">
                <a:latin typeface="Arial" panose="020B0604020202020204" pitchFamily="34" charset="0"/>
                <a:cs typeface="Arial" panose="020B0604020202020204" pitchFamily="34" charset="0"/>
              </a:rPr>
              <a:t>LAND OF THE CURIOUS</a:t>
            </a:r>
          </a:p>
        </p:txBody>
      </p:sp>
    </p:spTree>
    <p:extLst>
      <p:ext uri="{BB962C8B-B14F-4D97-AF65-F5344CB8AC3E}">
        <p14:creationId xmlns:p14="http://schemas.microsoft.com/office/powerpoint/2010/main" val="82006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Fern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n paikkamerkki 4">
            <a:extLst>
              <a:ext uri="{FF2B5EF4-FFF2-40B4-BE49-F238E27FC236}">
                <a16:creationId xmlns:a16="http://schemas.microsoft.com/office/drawing/2014/main" id="{7D91FB59-C4A2-A74E-98A2-0A6C88E4C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D161A7D8-1DE9-544C-BD8F-BBAA0EF51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824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Juniper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stuminen, musta, kukka, maljakko&#10;&#10;Kuvaus luotu automaattisesti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5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17F36022-1CF8-CC4B-A7D2-242E6A33E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FC0BF464-6E1E-4647-A764-9C5364DC0EE5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9E9D004-0CC5-274B-ACED-EFDE330DB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2253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Dew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525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75656C06-0A5E-774B-B396-0352AF4EF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E580E285-BB1D-AD4E-B2DD-97B6D7825125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C442722-5443-FD49-A320-9461C5E78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307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Pin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525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90663A93-20B6-A244-895E-B217A8FC10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8FEDD50F-B03F-1A4D-BBC8-AD356AF6708A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E28256C8-8B90-814D-BCD6-6CD2B1B81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3541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Cowberry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307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D470BEBF-5C2F-4940-A186-77B02D17A6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DA9B0CE3-D981-2249-84F1-3F6BA993B37F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34A2B8D-D4F6-704F-9B1A-B72CCDD07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113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8AF4064-44D0-B143-BF86-C13C59AAD72C}"/>
              </a:ext>
            </a:extLst>
          </p:cNvPr>
          <p:cNvSpPr/>
          <p:nvPr userDrawn="1"/>
        </p:nvSpPr>
        <p:spPr>
          <a:xfrm>
            <a:off x="-1" y="1589733"/>
            <a:ext cx="6502401" cy="2476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63E617-64D6-EC40-9329-D969D96E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770" y="4733751"/>
            <a:ext cx="9601200" cy="712615"/>
          </a:xfrm>
        </p:spPr>
        <p:txBody>
          <a:bodyPr wrap="none" anchor="t" anchorCtr="0">
            <a:no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C07929-F6C2-BC40-BF90-D0A792EC8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26" y="5565645"/>
            <a:ext cx="9601200" cy="4139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3F0461C-FF74-D546-959D-DC63A29E5E38}"/>
              </a:ext>
            </a:extLst>
          </p:cNvPr>
          <p:cNvSpPr/>
          <p:nvPr userDrawn="1"/>
        </p:nvSpPr>
        <p:spPr>
          <a:xfrm>
            <a:off x="1012406" y="4454656"/>
            <a:ext cx="654118" cy="146304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15B804CA-6A49-3544-9B22-05109DB84D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38796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2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5C49B9F-25DE-6141-9DA3-DE04A8521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9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Pictur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07054270-04AF-5B45-90A5-7758E8027E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B5121B37-9D23-8B4D-BA4A-4F4960F1D8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8A9A2C1-A622-EB4F-8F54-DFD4B94609C4}"/>
              </a:ext>
            </a:extLst>
          </p:cNvPr>
          <p:cNvSpPr txBox="1"/>
          <p:nvPr userDrawn="1"/>
        </p:nvSpPr>
        <p:spPr>
          <a:xfrm>
            <a:off x="1007722" y="-534567"/>
            <a:ext cx="4576082" cy="7848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/>
              <a:t>x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9518384A-8F93-0842-81E2-3B5FF05AB7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8629" y="-650753"/>
            <a:ext cx="4575175" cy="796448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6454E-6A45-1F4A-8546-DE798F7793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9644" y="2681586"/>
            <a:ext cx="3932237" cy="3893520"/>
          </a:xfr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3"/>
              </a:buBlip>
              <a:defRPr/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/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/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22617806-3C20-7241-A1A8-0C9D287ED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45" y="1296545"/>
            <a:ext cx="4088003" cy="1250171"/>
          </a:xfrm>
        </p:spPr>
        <p:txBody>
          <a:bodyPr wrap="square" anchor="t">
            <a:normAutofit/>
          </a:bodyPr>
          <a:lstStyle>
            <a:lvl1pPr>
              <a:lnSpc>
                <a:spcPts val="34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9C9018A7-9E9D-1A41-98CA-83FFF10F0421}"/>
              </a:ext>
            </a:extLst>
          </p:cNvPr>
          <p:cNvSpPr/>
          <p:nvPr userDrawn="1"/>
        </p:nvSpPr>
        <p:spPr>
          <a:xfrm>
            <a:off x="1447383" y="1023438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1911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Compariso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5CAA61-E2CD-E94C-870F-44414EBD3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28" y="2525700"/>
            <a:ext cx="5157787" cy="594741"/>
          </a:xfrm>
        </p:spPr>
        <p:txBody>
          <a:bodyPr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EB66A7-9004-2C43-B043-23E24911551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7100" y="3300096"/>
            <a:ext cx="5157786" cy="3073203"/>
          </a:xfrm>
        </p:spPr>
        <p:txBody>
          <a:bodyPr/>
          <a:lstStyle>
            <a:lvl1pPr>
              <a:lnSpc>
                <a:spcPts val="2200"/>
              </a:lnSpc>
              <a:defRPr/>
            </a:lvl1pPr>
            <a:lvl2pPr>
              <a:lnSpc>
                <a:spcPts val="1900"/>
              </a:lnSpc>
              <a:buFontTx/>
              <a:buBlip>
                <a:blip r:embed="rId2"/>
              </a:buBlip>
              <a:defRPr/>
            </a:lvl2pPr>
            <a:lvl3pPr>
              <a:lnSpc>
                <a:spcPts val="16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lnSpc>
                <a:spcPts val="16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D34A219-A206-1C4C-8D8A-C844E11777A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1929" y="3300096"/>
            <a:ext cx="5157786" cy="3073203"/>
          </a:xfrm>
        </p:spPr>
        <p:txBody>
          <a:bodyPr/>
          <a:lstStyle>
            <a:lvl2pPr>
              <a:buFontTx/>
              <a:buBlip>
                <a:blip r:embed="rId2"/>
              </a:buBlip>
              <a:defRPr/>
            </a:lvl2pPr>
            <a:lvl3pPr>
              <a:lnSpc>
                <a:spcPts val="16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lnSpc>
                <a:spcPts val="16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     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E9934A8A-1DCB-B54A-98E2-68889477C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F9655337-6CD1-7D4B-96D4-FFCD0C27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84955"/>
            <a:ext cx="10515600" cy="468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0F71078E-2CBB-3F4E-ADBC-9012E22855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97031" y="2525700"/>
            <a:ext cx="5157787" cy="594741"/>
          </a:xfrm>
        </p:spPr>
        <p:txBody>
          <a:bodyPr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403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2 - Always the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svi, lehti, saniainen, vihreä&#10;&#10;Kuvaus luotu automaattisesti">
            <a:extLst>
              <a:ext uri="{FF2B5EF4-FFF2-40B4-BE49-F238E27FC236}">
                <a16:creationId xmlns:a16="http://schemas.microsoft.com/office/drawing/2014/main" id="{5AF51AB2-74BE-7D47-927D-E452C462FA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8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F3D9319-FEA8-D849-A58C-CF7B7D36AED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96938" y="2519271"/>
            <a:ext cx="10515600" cy="399840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FI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31A360B1-D50F-864F-876F-88CAEAE1B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33DD6130-A819-7745-A126-85B07EFDD593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8A7D4283-E5BA-A741-810C-A5A2A1A52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70122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F759D64-1364-9B4A-913B-9AD87899EF3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96938" y="2519270"/>
            <a:ext cx="10515600" cy="397298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3FB4F49D-00F0-BE43-89D8-EA3AD63BB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369AEDD-C7EF-CF45-93A6-0F16CAC369EA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4075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321" y="1754884"/>
            <a:ext cx="869383" cy="711313"/>
          </a:xfrm>
          <a:prstGeom prst="rect">
            <a:avLst/>
          </a:prstGeom>
        </p:spPr>
      </p:pic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2906204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28374634-A5A3-5241-944D-B72B978EC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1" y="4160128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394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75" y="2586777"/>
            <a:ext cx="869383" cy="711313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7E1C3E8-BDE9-6A49-85BA-550376CCB48B}"/>
              </a:ext>
            </a:extLst>
          </p:cNvPr>
          <p:cNvSpPr txBox="1"/>
          <p:nvPr userDrawn="1"/>
        </p:nvSpPr>
        <p:spPr>
          <a:xfrm>
            <a:off x="1019175" y="4592791"/>
            <a:ext cx="4815840" cy="268793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endParaRPr lang="fi-FI" sz="1500" baseline="0"/>
          </a:p>
        </p:txBody>
      </p:sp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3298090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84911E18-B2A8-B54D-A3A9-A88F62AFA8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0" y="4535433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510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FC70F94-D09E-9A4A-8A5F-233A18DB9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937292"/>
            <a:ext cx="10515600" cy="468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31A360B1-D50F-864F-876F-88CAEAE1B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33DD6130-A819-7745-A126-85B07EFDD593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0ECF65-C4EB-314E-82BD-F1ED13FE05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26" y="1931803"/>
            <a:ext cx="9710105" cy="4240243"/>
          </a:xfrm>
        </p:spPr>
        <p:txBody>
          <a:bodyPr/>
          <a:lstStyle>
            <a:lvl2pPr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F29FA346-9324-564F-B194-A7381C2EA9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280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Presenta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9CB2207C-EFA6-2D47-BF45-360B454205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FB7551AB-D8DF-3A46-98D7-FD00A24F3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4" y="6350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916" y="3429000"/>
            <a:ext cx="7201941" cy="589946"/>
          </a:xfrm>
        </p:spPr>
        <p:txBody>
          <a:bodyPr wrap="none" anchor="t">
            <a:noAutofit/>
          </a:bodyPr>
          <a:lstStyle>
            <a:lvl1pPr>
              <a:defRPr/>
            </a:lvl1pPr>
          </a:lstStyle>
          <a:p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name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CAE96DE-E366-FC45-AAE3-280E40FB5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916" y="4018946"/>
            <a:ext cx="7201941" cy="857854"/>
          </a:xfrm>
        </p:spPr>
        <p:txBody>
          <a:bodyPr lIns="108000"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C66544D-4E64-CA46-BFF3-E88D268B3E35}"/>
              </a:ext>
            </a:extLst>
          </p:cNvPr>
          <p:cNvSpPr/>
          <p:nvPr userDrawn="1"/>
        </p:nvSpPr>
        <p:spPr>
          <a:xfrm>
            <a:off x="1019175" y="3117038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n paikkamerkki 10">
            <a:extLst>
              <a:ext uri="{FF2B5EF4-FFF2-40B4-BE49-F238E27FC236}">
                <a16:creationId xmlns:a16="http://schemas.microsoft.com/office/drawing/2014/main" id="{FF492EFE-5B1E-104C-841C-28BAEC6E4C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916" y="4999968"/>
            <a:ext cx="7201941" cy="985894"/>
          </a:xfrm>
        </p:spPr>
        <p:txBody>
          <a:bodyPr lIns="108000">
            <a:normAutofit/>
          </a:bodyPr>
          <a:lstStyle>
            <a:lvl1pPr marL="0" indent="0">
              <a:lnSpc>
                <a:spcPct val="110000"/>
              </a:lnSpc>
              <a:spcBef>
                <a:spcPts val="400"/>
              </a:spcBef>
              <a:buNone/>
              <a:defRPr sz="1400" b="0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 dirty="0" err="1"/>
              <a:t>Name</a:t>
            </a:r>
            <a:endParaRPr lang="fi-FI" dirty="0"/>
          </a:p>
          <a:p>
            <a:pPr lvl="0"/>
            <a:r>
              <a:rPr lang="fi-FI" dirty="0" err="1"/>
              <a:t>Title</a:t>
            </a:r>
            <a:r>
              <a:rPr lang="fi-FI" dirty="0"/>
              <a:t> | </a:t>
            </a:r>
            <a:r>
              <a:rPr lang="fi-FI" dirty="0" err="1"/>
              <a:t>Organisation</a:t>
            </a:r>
            <a:endParaRPr lang="fi-FI" dirty="0"/>
          </a:p>
          <a:p>
            <a:pPr lvl="0"/>
            <a:r>
              <a:rPr lang="fi-FI" dirty="0" err="1"/>
              <a:t>Contact</a:t>
            </a:r>
            <a:endParaRPr lang="fi-FI" dirty="0"/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037F49E4-C5C8-A341-BDE0-42D68A3DB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9988" y="3083246"/>
            <a:ext cx="6469869" cy="222586"/>
          </a:xfrm>
        </p:spPr>
        <p:txBody>
          <a:bodyPr wrap="none" lIns="0" bIns="0" anchor="ctr" anchorCtr="0">
            <a:noAutofit/>
          </a:bodyPr>
          <a:lstStyle>
            <a:lvl1pPr marL="0" indent="0">
              <a:lnSpc>
                <a:spcPts val="1000"/>
              </a:lnSpc>
              <a:buNone/>
              <a:defRPr sz="14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 dirty="0" err="1"/>
              <a:t>event</a:t>
            </a:r>
            <a:r>
              <a:rPr lang="fi-FI" dirty="0"/>
              <a:t> and </a:t>
            </a:r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1D1A91F1-B34F-4D49-9F7E-2973B78444F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550210" y="2715859"/>
            <a:ext cx="2265265" cy="22480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pic>
        <p:nvPicPr>
          <p:cNvPr id="21" name="Kuva 2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859B885-88F6-5A47-9493-9524266A9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79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Fern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056A9-0314-3442-AA1C-39475A47F4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26" y="2524139"/>
            <a:ext cx="9710105" cy="3647907"/>
          </a:xfr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FB30781-A796-6C4B-A55C-D91DF41A5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4526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Juniper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4" y="-525"/>
            <a:ext cx="12180711" cy="6851650"/>
          </a:xfrm>
          <a:prstGeom prst="rect">
            <a:avLst/>
          </a:prstGeom>
        </p:spPr>
      </p:pic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D8EEE9-FB68-F644-AF1D-0068CA9BD3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26" y="2524139"/>
            <a:ext cx="9710105" cy="3647907"/>
          </a:xfr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FCF93DC-8848-8040-9282-4B5CDC0BC008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6">
            <a:extLst>
              <a:ext uri="{FF2B5EF4-FFF2-40B4-BE49-F238E27FC236}">
                <a16:creationId xmlns:a16="http://schemas.microsoft.com/office/drawing/2014/main" id="{A849F34E-383D-3745-A07D-12E70045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2379"/>
            <a:ext cx="10515600" cy="46847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7" name="Tekstin paikkamerkki 4">
            <a:extLst>
              <a:ext uri="{FF2B5EF4-FFF2-40B4-BE49-F238E27FC236}">
                <a16:creationId xmlns:a16="http://schemas.microsoft.com/office/drawing/2014/main" id="{8C562E02-7388-9941-9E04-CFE002D4A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74276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Dew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4" y="-1145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23EAA9-3958-9D4F-A785-F6DC001DAB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26" y="2524139"/>
            <a:ext cx="9710105" cy="3647907"/>
          </a:xfr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A22A9075-60CC-6947-8D52-D6E39BBCDD5F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EFE45AE6-2AD0-8B4E-9B98-278D7F3D05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77816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Pin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046" y="6350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90000"/>
              </a:lnSpc>
              <a:defRPr/>
            </a:lvl1pPr>
          </a:lstStyle>
          <a:p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A766A0-DAD7-444C-935F-55B9562773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26" y="2524139"/>
            <a:ext cx="9710105" cy="3647907"/>
          </a:xfr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/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7E677A3-1FEF-FA4F-9C7F-5CEACED584E1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n paikkamerkki 4">
            <a:extLst>
              <a:ext uri="{FF2B5EF4-FFF2-40B4-BE49-F238E27FC236}">
                <a16:creationId xmlns:a16="http://schemas.microsoft.com/office/drawing/2014/main" id="{EDEDD7C4-8F5E-3249-A331-6B5FA78D17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2679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Presenta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FB7551AB-D8DF-3A46-98D7-FD00A24F3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pic>
        <p:nvPicPr>
          <p:cNvPr id="21" name="Kuva 2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859B885-88F6-5A47-9493-9524266A9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0" name="Otsikko 6">
            <a:extLst>
              <a:ext uri="{FF2B5EF4-FFF2-40B4-BE49-F238E27FC236}">
                <a16:creationId xmlns:a16="http://schemas.microsoft.com/office/drawing/2014/main" id="{DDBC42E4-2952-2C45-AC2F-468D76CEB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316" y="3566160"/>
            <a:ext cx="7201941" cy="589946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name</a:t>
            </a:r>
            <a:endParaRPr lang="fi-FI" dirty="0"/>
          </a:p>
        </p:txBody>
      </p:sp>
      <p:sp>
        <p:nvSpPr>
          <p:cNvPr id="12" name="Tekstin paikkamerkki 10">
            <a:extLst>
              <a:ext uri="{FF2B5EF4-FFF2-40B4-BE49-F238E27FC236}">
                <a16:creationId xmlns:a16="http://schemas.microsoft.com/office/drawing/2014/main" id="{7C0920C6-BEA8-6B41-972B-D5A64BFFBC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0316" y="4171346"/>
            <a:ext cx="7201941" cy="857854"/>
          </a:xfrm>
          <a:prstGeom prst="rect">
            <a:avLst/>
          </a:prstGeom>
        </p:spPr>
        <p:txBody>
          <a:bodyPr lIns="108000" anchor="ctr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 sz="1800" baseline="0"/>
            </a:lvl1pPr>
          </a:lstStyle>
          <a:p>
            <a:pPr lvl="0"/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A4919261-4A00-6A43-BB86-09C584DF13DB}"/>
              </a:ext>
            </a:extLst>
          </p:cNvPr>
          <p:cNvSpPr/>
          <p:nvPr userDrawn="1"/>
        </p:nvSpPr>
        <p:spPr>
          <a:xfrm>
            <a:off x="1171575" y="3269438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kstin paikkamerkki 10">
            <a:extLst>
              <a:ext uri="{FF2B5EF4-FFF2-40B4-BE49-F238E27FC236}">
                <a16:creationId xmlns:a16="http://schemas.microsoft.com/office/drawing/2014/main" id="{653B86EC-0A5C-4D47-8412-301424500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0316" y="5152368"/>
            <a:ext cx="7201941" cy="985894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defRPr sz="1400" b="0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 dirty="0" err="1"/>
              <a:t>Name</a:t>
            </a:r>
            <a:endParaRPr lang="fi-FI" dirty="0"/>
          </a:p>
          <a:p>
            <a:pPr lvl="0"/>
            <a:r>
              <a:rPr lang="fi-FI" dirty="0" err="1"/>
              <a:t>Title</a:t>
            </a:r>
            <a:r>
              <a:rPr lang="fi-FI" dirty="0"/>
              <a:t> | </a:t>
            </a:r>
            <a:r>
              <a:rPr lang="fi-FI" dirty="0" err="1"/>
              <a:t>Organisation</a:t>
            </a:r>
            <a:endParaRPr lang="fi-FI" dirty="0"/>
          </a:p>
          <a:p>
            <a:pPr lvl="0"/>
            <a:r>
              <a:rPr lang="fi-FI" dirty="0" err="1"/>
              <a:t>Contact</a:t>
            </a:r>
            <a:endParaRPr lang="fi-FI" dirty="0"/>
          </a:p>
        </p:txBody>
      </p:sp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D7A0A48E-3C2F-8B4A-835C-7D17A4ADD2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388" y="3234566"/>
            <a:ext cx="6469869" cy="176956"/>
          </a:xfrm>
          <a:prstGeom prst="rect">
            <a:avLst/>
          </a:prstGeom>
        </p:spPr>
        <p:txBody>
          <a:bodyPr wrap="none" lIns="0" bIns="0" anchor="b" anchorCtr="0">
            <a:noAutofit/>
          </a:bodyPr>
          <a:lstStyle>
            <a:lvl1pPr marL="0" indent="0">
              <a:lnSpc>
                <a:spcPts val="1000"/>
              </a:lnSpc>
              <a:buNone/>
              <a:defRPr sz="14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 dirty="0" err="1"/>
              <a:t>event</a:t>
            </a:r>
            <a:r>
              <a:rPr lang="fi-FI" dirty="0"/>
              <a:t> and </a:t>
            </a:r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22" name="Kuvan paikkamerkki 2">
            <a:extLst>
              <a:ext uri="{FF2B5EF4-FFF2-40B4-BE49-F238E27FC236}">
                <a16:creationId xmlns:a16="http://schemas.microsoft.com/office/drawing/2014/main" id="{245F8B55-5CEB-7F47-93BC-43BB75EA654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702610" y="2868259"/>
            <a:ext cx="2265265" cy="22480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23" name="Kuva 22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BDB6996-6ECF-E041-A184-6D19C56F3C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4755" y="4200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44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Cowberry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4" y="-2095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B9318D-5A03-6842-9412-840709EDD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26" y="2524139"/>
            <a:ext cx="9710105" cy="3647907"/>
          </a:xfr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90A353E2-47CB-844F-A71B-FFF8B9893EC2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n paikkamerkki 4">
            <a:extLst>
              <a:ext uri="{FF2B5EF4-FFF2-40B4-BE49-F238E27FC236}">
                <a16:creationId xmlns:a16="http://schemas.microsoft.com/office/drawing/2014/main" id="{ACFC3D9C-27AC-CC4A-BABE-7FAF78196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06832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F606E8D0-75C8-5947-A0F1-13D6CE501E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63E617-64D6-EC40-9329-D969D96E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769" y="4733751"/>
            <a:ext cx="10377391" cy="712615"/>
          </a:xfrm>
        </p:spPr>
        <p:txBody>
          <a:bodyPr wrap="none" anchor="t" anchorCtr="0">
            <a:noAutofit/>
          </a:bodyPr>
          <a:lstStyle>
            <a:lvl1pPr algn="l">
              <a:defRPr sz="6000"/>
            </a:lvl1pPr>
          </a:lstStyle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C07929-F6C2-BC40-BF90-D0A792EC8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26" y="5565645"/>
            <a:ext cx="10344734" cy="4139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3F0461C-FF74-D546-959D-DC63A29E5E38}"/>
              </a:ext>
            </a:extLst>
          </p:cNvPr>
          <p:cNvSpPr/>
          <p:nvPr userDrawn="1"/>
        </p:nvSpPr>
        <p:spPr>
          <a:xfrm>
            <a:off x="1012406" y="4454656"/>
            <a:ext cx="654118" cy="146304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15B804CA-6A49-3544-9B22-05109DB84D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8796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F490A3D-988A-B048-9837-BD2BE9BFC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178" y="270824"/>
            <a:ext cx="1040968" cy="4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98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Pictur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07054270-04AF-5B45-90A5-7758E8027E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B5121B37-9D23-8B4D-BA4A-4F4960F1D8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8A9A2C1-A622-EB4F-8F54-DFD4B94609C4}"/>
              </a:ext>
            </a:extLst>
          </p:cNvPr>
          <p:cNvSpPr txBox="1"/>
          <p:nvPr userDrawn="1"/>
        </p:nvSpPr>
        <p:spPr>
          <a:xfrm>
            <a:off x="1007722" y="-534567"/>
            <a:ext cx="4576082" cy="7848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</a:rPr>
              <a:t>x</a:t>
            </a: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9518384A-8F93-0842-81E2-3B5FF05AB7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8629" y="-650753"/>
            <a:ext cx="4575175" cy="7964488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40B74D8-A141-984B-9BFD-B15D1D656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9644" y="2681586"/>
            <a:ext cx="3932237" cy="3893520"/>
          </a:xfr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EE579F28-5544-1749-9D88-52172033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45" y="1296545"/>
            <a:ext cx="4088003" cy="1250171"/>
          </a:xfrm>
        </p:spPr>
        <p:txBody>
          <a:bodyPr wrap="square" anchor="t">
            <a:normAutofit/>
          </a:bodyPr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A28311B-A008-284B-951B-D860D3563C1D}"/>
              </a:ext>
            </a:extLst>
          </p:cNvPr>
          <p:cNvSpPr/>
          <p:nvPr userDrawn="1"/>
        </p:nvSpPr>
        <p:spPr>
          <a:xfrm>
            <a:off x="1447383" y="1023438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2704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Compariso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6">
            <a:extLst>
              <a:ext uri="{FF2B5EF4-FFF2-40B4-BE49-F238E27FC236}">
                <a16:creationId xmlns:a16="http://schemas.microsoft.com/office/drawing/2014/main" id="{F9655337-6CD1-7D4B-96D4-FFCD0C27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2379"/>
            <a:ext cx="10515600" cy="468479"/>
          </a:xfrm>
        </p:spPr>
        <p:txBody>
          <a:bodyPr anchor="t"/>
          <a:lstStyle/>
          <a:p>
            <a:endParaRPr lang="fi-FI" dirty="0"/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65D39B04-891C-1C45-9F13-BFB6A5B67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28" y="2525700"/>
            <a:ext cx="5157787" cy="594741"/>
          </a:xfrm>
        </p:spPr>
        <p:txBody>
          <a:bodyPr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D812CBD-434A-2946-8B0D-EE4BAD4202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7100" y="3300097"/>
            <a:ext cx="5157786" cy="2871950"/>
          </a:xfr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F8618424-CA01-3740-AD98-903A027BA2A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1929" y="3300097"/>
            <a:ext cx="5157786" cy="2871950"/>
          </a:xfrm>
          <a:noFill/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     </a:t>
            </a:r>
            <a:endParaRPr lang="en-FI"/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1056DD16-833C-ED40-8A88-EF8BC6C5A0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97031" y="2525700"/>
            <a:ext cx="5198969" cy="594741"/>
          </a:xfrm>
        </p:spPr>
        <p:txBody>
          <a:bodyPr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 dirty="0"/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D0C73AF9-A6E1-B443-B52E-7BD5A0848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43023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F3D9319-FEA8-D849-A58C-CF7B7D36AED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96938" y="2519271"/>
            <a:ext cx="10515600" cy="3652776"/>
          </a:xfrm>
        </p:spPr>
        <p:txBody>
          <a:bodyPr/>
          <a:lstStyle/>
          <a:p>
            <a:endParaRPr lang="en-FI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31A360B1-D50F-864F-876F-88CAEAE1B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BDC6C21A-463D-094A-9D2E-0A166E65544F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C9235660-E035-1447-B0F3-DE7754B0A4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3954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4" y="6350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F759D64-1364-9B4A-913B-9AD87899EF3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97031" y="2519270"/>
            <a:ext cx="10515600" cy="3652777"/>
          </a:xfrm>
        </p:spPr>
        <p:txBody>
          <a:bodyPr/>
          <a:lstStyle/>
          <a:p>
            <a:endParaRPr lang="en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7CB3909F-C080-9443-B5A8-3CF5716C3F3C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31836AFB-43F4-7A47-98AA-EEC5B90E9F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26113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185FCE3-B080-FE45-AF69-C3D59F41B7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20787FC-2D7F-194E-B898-AC078B20D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178" y="270824"/>
            <a:ext cx="1040968" cy="458829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96644008-089B-F241-B51A-EA520BB1C3CE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FC835087-F56A-C242-A8CA-7F848F3D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937292"/>
            <a:ext cx="10515600" cy="46847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182F5BE-B730-EB43-B988-7EC6721AD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26" y="1931803"/>
            <a:ext cx="9710105" cy="42402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B65B680B-850E-F146-8DA0-975DC07E4F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</p:spPr>
        <p:txBody>
          <a:bodyPr lIns="0" bIns="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92031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so otsikko ja puoli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63E617-64D6-EC40-9329-D969D96E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770" y="4733751"/>
            <a:ext cx="9601200" cy="712615"/>
          </a:xfrm>
        </p:spPr>
        <p:txBody>
          <a:bodyPr wrap="none" anchor="t" anchorCtr="0">
            <a:noAutofit/>
          </a:bodyPr>
          <a:lstStyle>
            <a:lvl1pPr algn="l">
              <a:defRPr sz="6000"/>
            </a:lvl1pPr>
          </a:lstStyle>
          <a:p>
            <a:r>
              <a:rPr lang="fi-FI"/>
              <a:t>Muokkaa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C07929-F6C2-BC40-BF90-D0A792EC8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26" y="5565645"/>
            <a:ext cx="9601200" cy="4139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3F0461C-FF74-D546-959D-DC63A29E5E38}"/>
              </a:ext>
            </a:extLst>
          </p:cNvPr>
          <p:cNvSpPr/>
          <p:nvPr userDrawn="1"/>
        </p:nvSpPr>
        <p:spPr>
          <a:xfrm>
            <a:off x="1012406" y="4454656"/>
            <a:ext cx="654118" cy="146304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15B804CA-6A49-3544-9B22-05109DB84D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8796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pic>
        <p:nvPicPr>
          <p:cNvPr id="12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5C49B9F-25DE-6141-9DA3-DE04A8521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23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2798FBD-F322-432A-BB8C-A3C5DA61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CCC8-A59F-423D-9630-9B6EDCC17BE5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91ACCE5-726E-403B-9201-7F4C82956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CFC4351-DA64-4AEC-833E-3A891CB4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AF4E7-A7CE-4FFA-902C-B6DFA29915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865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- Always the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lehti, saniainen, vihreä&#10;&#10;Kuvaus luotu automaattisesti">
            <a:extLst>
              <a:ext uri="{FF2B5EF4-FFF2-40B4-BE49-F238E27FC236}">
                <a16:creationId xmlns:a16="http://schemas.microsoft.com/office/drawing/2014/main" id="{EE478EF1-487A-BA45-8AA0-A72000AF34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5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7067" y="1233001"/>
            <a:ext cx="869383" cy="711313"/>
          </a:xfrm>
          <a:prstGeom prst="rect">
            <a:avLst/>
          </a:prstGeom>
        </p:spPr>
      </p:pic>
      <p:sp>
        <p:nvSpPr>
          <p:cNvPr id="9" name="Tekstiruutu 13">
            <a:extLst>
              <a:ext uri="{FF2B5EF4-FFF2-40B4-BE49-F238E27FC236}">
                <a16:creationId xmlns:a16="http://schemas.microsoft.com/office/drawing/2014/main" id="{D6BCEB57-A04E-F044-922A-38F9D819B88A}"/>
              </a:ext>
            </a:extLst>
          </p:cNvPr>
          <p:cNvSpPr txBox="1"/>
          <p:nvPr userDrawn="1"/>
        </p:nvSpPr>
        <p:spPr>
          <a:xfrm>
            <a:off x="1447066" y="2291346"/>
            <a:ext cx="5499299" cy="2219182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pPr>
              <a:lnSpc>
                <a:spcPts val="2160"/>
              </a:lnSpc>
            </a:pPr>
            <a:r>
              <a:rPr lang="en-GB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energy, water and air are life-giving resources for which we at LUT University seek new solutions with our expertise in technology and business.</a:t>
            </a:r>
          </a:p>
          <a:p>
            <a:pPr>
              <a:lnSpc>
                <a:spcPts val="2160"/>
              </a:lnSpc>
            </a:pPr>
            <a:endParaRPr lang="en-GB" sz="1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2160"/>
              </a:lnSpc>
            </a:pPr>
            <a:r>
              <a:rPr lang="en-GB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help society and businesses in their sustainable renewal. Our international community consists of 6500 members. Our campuses are in Lappeenranta and Lahti, Finland.</a:t>
            </a:r>
          </a:p>
        </p:txBody>
      </p:sp>
    </p:spTree>
    <p:extLst>
      <p:ext uri="{BB962C8B-B14F-4D97-AF65-F5344CB8AC3E}">
        <p14:creationId xmlns:p14="http://schemas.microsoft.com/office/powerpoint/2010/main" val="442393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2 - Always the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svi, lehti, saniainen, vihreä&#10;&#10;Kuvaus luotu automaattisesti">
            <a:extLst>
              <a:ext uri="{FF2B5EF4-FFF2-40B4-BE49-F238E27FC236}">
                <a16:creationId xmlns:a16="http://schemas.microsoft.com/office/drawing/2014/main" id="{5AF51AB2-74BE-7D47-927D-E452C462FA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99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FB7551AB-D8DF-3A46-98D7-FD00A24F3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916" y="3429000"/>
            <a:ext cx="7201941" cy="589946"/>
          </a:xfrm>
        </p:spPr>
        <p:txBody>
          <a:bodyPr wrap="none">
            <a:noAutofit/>
          </a:bodyPr>
          <a:lstStyle>
            <a:lvl1pPr>
              <a:defRPr/>
            </a:lvl1pPr>
          </a:lstStyle>
          <a:p>
            <a:r>
              <a:rPr lang="fi-FI" err="1"/>
              <a:t>presentation name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CAE96DE-E366-FC45-AAE3-280E40FB5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916" y="4018946"/>
            <a:ext cx="6984227" cy="857854"/>
          </a:xfrm>
        </p:spPr>
        <p:txBody>
          <a:bodyPr lIns="108000">
            <a:normAutofit/>
          </a:bodyPr>
          <a:lstStyle>
            <a:lvl1pPr marL="0" indent="0">
              <a:buNone/>
              <a:defRPr sz="1500" baseline="0"/>
            </a:lvl1pPr>
          </a:lstStyle>
          <a:p>
            <a:pPr lvl="0"/>
            <a:r>
              <a:rPr lang="fi-FI"/>
              <a:t>Subtitle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C66544D-4E64-CA46-BFF3-E88D268B3E35}"/>
              </a:ext>
            </a:extLst>
          </p:cNvPr>
          <p:cNvSpPr/>
          <p:nvPr userDrawn="1"/>
        </p:nvSpPr>
        <p:spPr>
          <a:xfrm>
            <a:off x="1019175" y="3117038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n paikkamerkki 10">
            <a:extLst>
              <a:ext uri="{FF2B5EF4-FFF2-40B4-BE49-F238E27FC236}">
                <a16:creationId xmlns:a16="http://schemas.microsoft.com/office/drawing/2014/main" id="{FF492EFE-5B1E-104C-841C-28BAEC6E4C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916" y="4999968"/>
            <a:ext cx="6984227" cy="857854"/>
          </a:xfrm>
        </p:spPr>
        <p:txBody>
          <a:bodyPr lIns="108000">
            <a:normAutofit/>
          </a:bodyPr>
          <a:lstStyle>
            <a:lvl1pPr marL="0" indent="0">
              <a:lnSpc>
                <a:spcPts val="1000"/>
              </a:lnSpc>
              <a:buNone/>
              <a:defRPr sz="1200" b="0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/>
              <a:t>Name</a:t>
            </a:r>
          </a:p>
          <a:p>
            <a:pPr lvl="0"/>
            <a:r>
              <a:rPr lang="fi-FI"/>
              <a:t>Title | Organisation</a:t>
            </a:r>
          </a:p>
          <a:p>
            <a:pPr lvl="0"/>
            <a:r>
              <a:rPr lang="fi-FI"/>
              <a:t>Contact</a:t>
            </a:r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037F49E4-C5C8-A341-BDE0-42D68A3DB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9988" y="3067878"/>
            <a:ext cx="6298537" cy="176956"/>
          </a:xfrm>
        </p:spPr>
        <p:txBody>
          <a:bodyPr wrap="none" lIns="0" bIns="0" anchor="b" anchorCtr="0">
            <a:noAutofit/>
          </a:bodyPr>
          <a:lstStyle>
            <a:lvl1pPr marL="0" indent="0">
              <a:lnSpc>
                <a:spcPts val="1000"/>
              </a:lnSpc>
              <a:buNone/>
              <a:defRPr sz="10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/>
              <a:t>event and date</a:t>
            </a:r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1D1A91F1-B34F-4D49-9F7E-2973B78444F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550210" y="2715859"/>
            <a:ext cx="2265265" cy="22480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pic>
        <p:nvPicPr>
          <p:cNvPr id="21" name="Kuva 2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859B885-88F6-5A47-9493-9524266A9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1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7067" y="1233001"/>
            <a:ext cx="869383" cy="711313"/>
          </a:xfrm>
          <a:prstGeom prst="rect">
            <a:avLst/>
          </a:prstGeom>
        </p:spPr>
      </p:pic>
      <p:sp>
        <p:nvSpPr>
          <p:cNvPr id="9" name="Tekstiruutu 13">
            <a:extLst>
              <a:ext uri="{FF2B5EF4-FFF2-40B4-BE49-F238E27FC236}">
                <a16:creationId xmlns:a16="http://schemas.microsoft.com/office/drawing/2014/main" id="{D6BCEB57-A04E-F044-922A-38F9D819B88A}"/>
              </a:ext>
            </a:extLst>
          </p:cNvPr>
          <p:cNvSpPr txBox="1"/>
          <p:nvPr userDrawn="1"/>
        </p:nvSpPr>
        <p:spPr>
          <a:xfrm>
            <a:off x="1447067" y="2291346"/>
            <a:ext cx="5347758" cy="1750374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en-GB" sz="15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energy, water and air are life-giving resources for which we at LUT University seek new solutions with our expertise in technology and business.</a:t>
            </a:r>
          </a:p>
          <a:p>
            <a:endParaRPr lang="en-GB" sz="15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5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help society and businesses in their sustainable renewal. Our international community consists of 6500 members.</a:t>
            </a:r>
            <a:br>
              <a:rPr lang="en-GB" sz="15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5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campuses are in Lappeenranta and Lahti, Finland.</a:t>
            </a:r>
          </a:p>
        </p:txBody>
      </p:sp>
    </p:spTree>
    <p:extLst>
      <p:ext uri="{BB962C8B-B14F-4D97-AF65-F5344CB8AC3E}">
        <p14:creationId xmlns:p14="http://schemas.microsoft.com/office/powerpoint/2010/main" val="4188776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75" y="862650"/>
            <a:ext cx="869383" cy="711313"/>
          </a:xfrm>
          <a:prstGeom prst="rect">
            <a:avLst/>
          </a:prstGeom>
        </p:spPr>
      </p:pic>
      <p:sp>
        <p:nvSpPr>
          <p:cNvPr id="6" name="Tekstiruutu 13">
            <a:extLst>
              <a:ext uri="{FF2B5EF4-FFF2-40B4-BE49-F238E27FC236}">
                <a16:creationId xmlns:a16="http://schemas.microsoft.com/office/drawing/2014/main" id="{356E3FCE-4EA8-2447-B93E-D112AFEEDC7F}"/>
              </a:ext>
            </a:extLst>
          </p:cNvPr>
          <p:cNvSpPr txBox="1"/>
          <p:nvPr userDrawn="1"/>
        </p:nvSpPr>
        <p:spPr>
          <a:xfrm>
            <a:off x="1019175" y="1864893"/>
            <a:ext cx="5347758" cy="1750374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en-GB" sz="15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energy, water and air are life-giving resources for which we at LUT University seek new solutions with our expertise in technology and business.</a:t>
            </a:r>
          </a:p>
          <a:p>
            <a:endParaRPr lang="en-GB" sz="15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5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help society and businesses in their sustainable renewal. Our international community consists of 6500 members.</a:t>
            </a:r>
            <a:br>
              <a:rPr lang="en-GB" sz="15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5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campuses are in Lappeenranta and Lahti, Finland.</a:t>
            </a:r>
          </a:p>
        </p:txBody>
      </p:sp>
    </p:spTree>
    <p:extLst>
      <p:ext uri="{BB962C8B-B14F-4D97-AF65-F5344CB8AC3E}">
        <p14:creationId xmlns:p14="http://schemas.microsoft.com/office/powerpoint/2010/main" val="2500312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rategy - 1. 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4ABAA-AB16-B04C-B98E-9E27895831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4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rategy - 2. System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614182-D5C1-E944-9EA0-91716C06A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51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rategy - 3. Scientific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67412B-1598-9A40-92FC-C9ECFD8C73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0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Strategy - 3. Scientific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EC0C52-5F1A-2B40-8056-3360BCE90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4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rategy - 4.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343D-5185-4D45-A3D6-9E3C95A14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3" name="Kolmio 2">
            <a:hlinkClick r:id="rId4"/>
            <a:extLst>
              <a:ext uri="{FF2B5EF4-FFF2-40B4-BE49-F238E27FC236}">
                <a16:creationId xmlns:a16="http://schemas.microsoft.com/office/drawing/2014/main" id="{3989AE8B-8D6C-7141-AD79-D8464E456E22}"/>
              </a:ext>
            </a:extLst>
          </p:cNvPr>
          <p:cNvSpPr/>
          <p:nvPr userDrawn="1"/>
        </p:nvSpPr>
        <p:spPr>
          <a:xfrm rot="5400000">
            <a:off x="5737609" y="2612575"/>
            <a:ext cx="1077599" cy="1117794"/>
          </a:xfrm>
          <a:prstGeom prst="triangle">
            <a:avLst/>
          </a:prstGeom>
          <a:solidFill>
            <a:schemeClr val="accent1">
              <a:alpha val="0"/>
            </a:schemeClr>
          </a:solidFill>
          <a:ln w="60325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riangle 5">
            <a:hlinkClick r:id="rId4"/>
            <a:extLst>
              <a:ext uri="{FF2B5EF4-FFF2-40B4-BE49-F238E27FC236}">
                <a16:creationId xmlns:a16="http://schemas.microsoft.com/office/drawing/2014/main" id="{1B943E4B-4580-644A-928E-75FDE84E85A5}"/>
              </a:ext>
            </a:extLst>
          </p:cNvPr>
          <p:cNvSpPr/>
          <p:nvPr userDrawn="1"/>
        </p:nvSpPr>
        <p:spPr>
          <a:xfrm rot="5400000">
            <a:off x="5751979" y="2605368"/>
            <a:ext cx="1092573" cy="1146361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39704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 of the Cu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7E1C3E8-BDE9-6A49-85BA-550376CCB48B}"/>
              </a:ext>
            </a:extLst>
          </p:cNvPr>
          <p:cNvSpPr txBox="1"/>
          <p:nvPr userDrawn="1"/>
        </p:nvSpPr>
        <p:spPr>
          <a:xfrm>
            <a:off x="1002241" y="2639367"/>
            <a:ext cx="4899026" cy="2533946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fi-FI" sz="1500" baseline="0"/>
              <a:t>The LUT community shares a certain attitude and state of mind. We do things differently. We look at things from unexpected perspectives, we question, and we search for solutions. We fight for a better world.</a:t>
            </a:r>
          </a:p>
          <a:p>
            <a:endParaRPr lang="fi-FI" sz="1500" baseline="0"/>
          </a:p>
          <a:p>
            <a:r>
              <a:rPr lang="fi-FI" sz="1500" baseline="0"/>
              <a:t>We are a community where curious people inspire curious people. Without curiosity, we cannot</a:t>
            </a:r>
            <a:br>
              <a:rPr lang="fi-FI" sz="1500" baseline="0"/>
            </a:br>
            <a:r>
              <a:rPr lang="fi-FI" sz="1500" baseline="0"/>
              <a:t>change the world.</a:t>
            </a:r>
          </a:p>
          <a:p>
            <a:endParaRPr lang="fi-FI" sz="1500" baseline="0"/>
          </a:p>
          <a:p>
            <a:r>
              <a:rPr lang="fi-FI" sz="1500" baseline="0"/>
              <a:t>Our campuses are located in Lappeenranta and Lahti, but our state of mind can be achieved anywhere.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DF7B16A-03B3-E445-AA1F-466F746603EA}"/>
              </a:ext>
            </a:extLst>
          </p:cNvPr>
          <p:cNvSpPr/>
          <p:nvPr userDrawn="1"/>
        </p:nvSpPr>
        <p:spPr>
          <a:xfrm>
            <a:off x="1002242" y="1684687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863DA70-171B-AD44-8F01-037CDB884300}"/>
              </a:ext>
            </a:extLst>
          </p:cNvPr>
          <p:cNvSpPr txBox="1"/>
          <p:nvPr userDrawn="1"/>
        </p:nvSpPr>
        <p:spPr>
          <a:xfrm>
            <a:off x="880098" y="1836140"/>
            <a:ext cx="5545108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500" b="1" i="0">
                <a:latin typeface="Arial" panose="020B0604020202020204" pitchFamily="34" charset="0"/>
                <a:cs typeface="Arial" panose="020B0604020202020204" pitchFamily="34" charset="0"/>
              </a:rPr>
              <a:t>LAND OF THE CURIOUS</a:t>
            </a:r>
          </a:p>
        </p:txBody>
      </p:sp>
    </p:spTree>
    <p:extLst>
      <p:ext uri="{BB962C8B-B14F-4D97-AF65-F5344CB8AC3E}">
        <p14:creationId xmlns:p14="http://schemas.microsoft.com/office/powerpoint/2010/main" val="210370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75" y="862650"/>
            <a:ext cx="869383" cy="711313"/>
          </a:xfrm>
          <a:prstGeom prst="rect">
            <a:avLst/>
          </a:prstGeom>
        </p:spPr>
      </p:pic>
      <p:sp>
        <p:nvSpPr>
          <p:cNvPr id="6" name="Tekstiruutu 13">
            <a:extLst>
              <a:ext uri="{FF2B5EF4-FFF2-40B4-BE49-F238E27FC236}">
                <a16:creationId xmlns:a16="http://schemas.microsoft.com/office/drawing/2014/main" id="{356E3FCE-4EA8-2447-B93E-D112AFEEDC7F}"/>
              </a:ext>
            </a:extLst>
          </p:cNvPr>
          <p:cNvSpPr txBox="1"/>
          <p:nvPr userDrawn="1"/>
        </p:nvSpPr>
        <p:spPr>
          <a:xfrm>
            <a:off x="1019174" y="1864893"/>
            <a:ext cx="5466149" cy="2422798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pPr>
              <a:lnSpc>
                <a:spcPts val="2160"/>
              </a:lnSpc>
            </a:pPr>
            <a:r>
              <a:rPr lang="en-GB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energy, water and air are life-giving resources for which we at LUT University seek new solutions with our expertise in technology and business.</a:t>
            </a:r>
          </a:p>
          <a:p>
            <a:pPr>
              <a:lnSpc>
                <a:spcPts val="2160"/>
              </a:lnSpc>
            </a:pPr>
            <a:endParaRPr lang="en-GB" sz="18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2160"/>
              </a:lnSpc>
            </a:pPr>
            <a:r>
              <a:rPr lang="en-GB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help society and businesses in their sustainable renewal. Our international community consists of 6500 members. Our campuses are in Lappeenranta and Lahti, Finland.</a:t>
            </a:r>
          </a:p>
        </p:txBody>
      </p:sp>
    </p:spTree>
    <p:extLst>
      <p:ext uri="{BB962C8B-B14F-4D97-AF65-F5344CB8AC3E}">
        <p14:creationId xmlns:p14="http://schemas.microsoft.com/office/powerpoint/2010/main" val="4585158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n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5A21BB1-B25C-7A43-8B6D-5C17BBC1B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056A9-0314-3442-AA1C-39475A47F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060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uniper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stuminen, musta, kukka, maljakko&#10;&#10;Kuvaus luotu automaattisesti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EE266DDD-EE87-BA4E-82B5-5BC073C305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D8EEE9-FB68-F644-AF1D-0068CA9BD3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52968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w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B52D216F-BA7C-EE41-BB3E-C83EC6D6C4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23EAA9-3958-9D4F-A785-F6DC001DAB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84875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37DF8444-4F91-B642-8181-A6F156123E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A766A0-DAD7-444C-935F-55B9562773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32463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wberry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443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9D5F0A50-2C78-DD4F-9B61-C77BABD8C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B9318D-5A03-6842-9412-840709EDDB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06570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63E617-64D6-EC40-9329-D969D96E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770" y="4733751"/>
            <a:ext cx="9601200" cy="712615"/>
          </a:xfrm>
        </p:spPr>
        <p:txBody>
          <a:bodyPr wrap="none" anchor="t" anchorCtr="0">
            <a:noAutofit/>
          </a:bodyPr>
          <a:lstStyle>
            <a:lvl1pPr algn="l">
              <a:defRPr sz="6000"/>
            </a:lvl1pPr>
          </a:lstStyle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C07929-F6C2-BC40-BF90-D0A792EC8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26" y="5565645"/>
            <a:ext cx="9601200" cy="4139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3F0461C-FF74-D546-959D-DC63A29E5E38}"/>
              </a:ext>
            </a:extLst>
          </p:cNvPr>
          <p:cNvSpPr/>
          <p:nvPr userDrawn="1"/>
        </p:nvSpPr>
        <p:spPr>
          <a:xfrm>
            <a:off x="1012406" y="4454656"/>
            <a:ext cx="654118" cy="146304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15B804CA-6A49-3544-9B22-05109DB84D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8796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pic>
        <p:nvPicPr>
          <p:cNvPr id="12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5C49B9F-25DE-6141-9DA3-DE04A8521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84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text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07054270-04AF-5B45-90A5-7758E8027E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i-FI"/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B5121B37-9D23-8B4D-BA4A-4F4960F1D8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8A9A2C1-A622-EB4F-8F54-DFD4B94609C4}"/>
              </a:ext>
            </a:extLst>
          </p:cNvPr>
          <p:cNvSpPr txBox="1"/>
          <p:nvPr userDrawn="1"/>
        </p:nvSpPr>
        <p:spPr>
          <a:xfrm>
            <a:off x="1007722" y="-534567"/>
            <a:ext cx="4576082" cy="7848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/>
              <a:t>x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9518384A-8F93-0842-81E2-3B5FF05AB7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8629" y="-650753"/>
            <a:ext cx="4575175" cy="796448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B15D91-919A-8D45-8FF6-08C750B7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45" y="1317171"/>
            <a:ext cx="3932237" cy="1175658"/>
          </a:xfrm>
        </p:spPr>
        <p:txBody>
          <a:bodyPr wrap="square" anchor="b">
            <a:normAutofit/>
          </a:bodyPr>
          <a:lstStyle>
            <a:lvl1pPr>
              <a:defRPr sz="3200"/>
            </a:lvl1pPr>
          </a:lstStyle>
          <a:p>
            <a:endParaRPr lang="fi-FI"/>
          </a:p>
        </p:txBody>
      </p:sp>
      <p:sp>
        <p:nvSpPr>
          <p:cNvPr id="16" name="Kuvan paikkamerkki 14">
            <a:extLst>
              <a:ext uri="{FF2B5EF4-FFF2-40B4-BE49-F238E27FC236}">
                <a16:creationId xmlns:a16="http://schemas.microsoft.com/office/drawing/2014/main" id="{495D083D-957D-1B4E-929C-A3AC0DB26F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7383" y="1008324"/>
            <a:ext cx="403738" cy="83127"/>
          </a:xfrm>
          <a:solidFill>
            <a:srgbClr val="23B900"/>
          </a:solidFill>
        </p:spPr>
        <p:txBody>
          <a:bodyPr wrap="none"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rgbClr val="23B900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6454E-6A45-1F4A-8546-DE798F779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9644" y="2660961"/>
            <a:ext cx="3932237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2901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3121D5-98DC-A847-855D-0D1960F3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860818"/>
            <a:ext cx="10515600" cy="464602"/>
          </a:xfrm>
        </p:spPr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5CAA61-E2CD-E94C-870F-44414EBD3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100" y="2505075"/>
            <a:ext cx="5157787" cy="594741"/>
          </a:xfrm>
        </p:spPr>
        <p:txBody>
          <a:bodyPr anchor="b">
            <a:noAutofit/>
          </a:bodyPr>
          <a:lstStyle>
            <a:lvl1pPr marL="0" indent="0">
              <a:buNone/>
              <a:defRPr sz="15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B86EDFB-62AC-944A-B9A7-E830C80B467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1928" y="2505074"/>
            <a:ext cx="5157787" cy="594741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/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E3CD7D5B-2454-9341-BB2A-7998A19A53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1447368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EB66A7-9004-2C43-B043-23E2491155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7100" y="3279471"/>
            <a:ext cx="5157786" cy="25606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     </a:t>
            </a:r>
            <a:endParaRPr lang="en-FI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D34A219-A206-1C4C-8D8A-C844E11777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1929" y="3279471"/>
            <a:ext cx="5157786" cy="25606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    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74447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5A21BB1-B25C-7A43-8B6D-5C17BBC1B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F3D9319-FEA8-D849-A58C-CF7B7D36AED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96938" y="2625725"/>
            <a:ext cx="10515600" cy="392906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97768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443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9D5F0A50-2C78-DD4F-9B61-C77BABD8C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F759D64-1364-9B4A-913B-9AD87899EF3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96938" y="2798763"/>
            <a:ext cx="10515600" cy="3694112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5560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1. 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4ABAA-AB16-B04C-B98E-9E27895831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174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321" y="1754884"/>
            <a:ext cx="869383" cy="711313"/>
          </a:xfrm>
          <a:prstGeom prst="rect">
            <a:avLst/>
          </a:prstGeom>
        </p:spPr>
      </p:pic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2906204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</a:lstStyle>
          <a:p>
            <a:pPr lvl="0"/>
            <a:endParaRPr lang="fi-FI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28374634-A5A3-5241-944D-B72B978EC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1" y="4160128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0"/>
            </a:lvl1pPr>
          </a:lstStyle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96100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75" y="2586777"/>
            <a:ext cx="869383" cy="711313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7E1C3E8-BDE9-6A49-85BA-550376CCB48B}"/>
              </a:ext>
            </a:extLst>
          </p:cNvPr>
          <p:cNvSpPr txBox="1"/>
          <p:nvPr userDrawn="1"/>
        </p:nvSpPr>
        <p:spPr>
          <a:xfrm>
            <a:off x="1019175" y="4592791"/>
            <a:ext cx="4815840" cy="268793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endParaRPr lang="fi-FI" sz="1500" baseline="0"/>
          </a:p>
        </p:txBody>
      </p:sp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3298090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</a:lstStyle>
          <a:p>
            <a:pPr lvl="0"/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84911E18-B2A8-B54D-A3A9-A88F62AFA8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0" y="4535433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0"/>
            </a:lvl1pPr>
          </a:lstStyle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5160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0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0DFC8-13F1-8557-1C1C-78DFAD770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239D2-D5EA-DC27-E596-0B4BBAB0A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B9325-D898-3310-FC79-2ED1BB405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5F1E1-C9E3-D90F-4DC7-B52C27BB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0273-A632-5CE8-B66A-945CBB11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7440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54B6-B227-05C5-2A40-0AB8F7BB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40BF-CF8D-207D-DF7D-59235D93B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C81D6-7A08-C7E9-F14E-1BCAE60A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2983E-3567-D8EF-48C2-18F253E0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2E4E1-8C8D-3AB6-15AD-6E3AABB9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9491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37BD-7ECD-2B47-8F68-79A32D09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86CD1-D554-AF81-9B2F-09E8D60D4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77E93-03C5-7DCA-A778-F76C1AF68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748CB-9D19-1CDA-4A9D-589B5B46E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CAAC9-7A28-52F8-51AB-0C31FEAD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88725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D032-EE9E-09A6-E67F-814B79F8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29FB-5211-173C-02A2-75147F83E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DDBA5-BAD6-0527-74EF-C92C85491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C8651-DBD4-DBC9-EFF4-BEB5B973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1E0A5-E8E0-47FB-E24F-8F3D0D71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3EEE6-DF25-85B5-DC28-1D87E836D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3377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34E11-A8EA-1719-E706-3017D330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786A5-CBA4-7EBC-45BB-8ACE81C02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8D3AD-9842-C17C-5C73-C82C878E5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85EE84-1443-0388-9AFD-0391712FC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967786-B509-B107-1AEE-DDEF36058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EB3790-AE97-0CA9-9B20-631D070D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D88EA-E2CC-2E3A-3C8D-6D5728979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091D9-EA4B-BCFE-6CF9-6FEADA9B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9280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1089-AD16-5E0D-766B-11600272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C0659-F7D7-2A90-2F1C-C06993023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A0330-5EB7-718C-2634-88654CF4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7850D-58A0-67F2-C906-CBA3A56F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85144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B6C05-D814-A15B-90F1-63E2E64E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FD32F7-CC5B-4D9C-969A-25CD2DF06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BF49D-1867-8A7B-CFFB-B21ADBCB2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058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2. System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614182-D5C1-E944-9EA0-91716C06A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628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B653-7941-FB00-E8BF-EB1303EB5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159BA-DA37-24E5-6126-51D84024B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283F5-A4E4-7B3B-7049-81A179F0A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27D81-8B95-C7E9-3B86-08BC16D1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536BEB-F0BC-C50D-D182-EBE93E85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1029D-A4F8-F155-6032-5CB6FA33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71408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4FEB-033F-11A9-B7C3-98A46047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811363-4A8B-638F-FE4D-B75B45D8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260BB-D7B5-D12E-7D76-747174020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2C968-AF18-0E99-13BA-B8164CE1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F5152-51D5-857A-CD32-49563BCFB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90F32-78AF-D130-77E3-953C89F3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4030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73DBD-6FF5-D049-5E8C-D8C333D1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FF46A-8B54-19CD-2560-03C0CEC8B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D6BE6-F097-69DC-4E62-0064608D4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29A88-EC71-5397-37E1-006E0CEB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130EA-F865-92F3-7E52-432552BB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25196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7C8059-80AF-1E4F-356F-02F02587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27614-CFAD-B0BD-18FF-F384EC879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A98D0-3642-B904-F4EC-8AEFFE4D7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1158F-78AA-C506-DD2E-0A88FA74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E9428-EF79-FE0F-8D58-E7202CCC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164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3. Scientific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67412B-1598-9A40-92FC-C9ECFD8C73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trategy - 3. Scientific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EC0C52-5F1A-2B40-8056-3360BCE90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0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istuminen, pöytä, kannettava, musta&#10;&#10;Kuvaus luotu automaattisesti">
            <a:extLst>
              <a:ext uri="{FF2B5EF4-FFF2-40B4-BE49-F238E27FC236}">
                <a16:creationId xmlns:a16="http://schemas.microsoft.com/office/drawing/2014/main" id="{146A491B-636F-3E44-8966-7CF5322CBC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-2040"/>
            <a:ext cx="12192000" cy="685165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737077E-75BF-2D47-8119-523F6C5B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016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C5B255-5C87-0C4B-8515-13ADB971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7931C4-CCCE-1249-9F24-0D4D6E5E1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8D3B-1FF9-624C-8C50-0B4815CF6181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D7171AA-1D90-B440-8FE9-4E47D7ED058C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1F321E91-2DA2-C34F-8B08-32A73593A20E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7657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50" r:id="rId3"/>
    <p:sldLayoutId id="2147483654" r:id="rId4"/>
    <p:sldLayoutId id="2147483668" r:id="rId5"/>
    <p:sldLayoutId id="2147483655" r:id="rId6"/>
    <p:sldLayoutId id="2147483672" r:id="rId7"/>
    <p:sldLayoutId id="2147483673" r:id="rId8"/>
    <p:sldLayoutId id="2147483678" r:id="rId9"/>
    <p:sldLayoutId id="2147483674" r:id="rId10"/>
    <p:sldLayoutId id="2147483665" r:id="rId11"/>
    <p:sldLayoutId id="2147483664" r:id="rId12"/>
    <p:sldLayoutId id="2147483711" r:id="rId13"/>
    <p:sldLayoutId id="2147483661" r:id="rId14"/>
    <p:sldLayoutId id="2147483662" r:id="rId15"/>
    <p:sldLayoutId id="2147483714" r:id="rId16"/>
    <p:sldLayoutId id="2147483649" r:id="rId17"/>
    <p:sldLayoutId id="2147483677" r:id="rId18"/>
    <p:sldLayoutId id="2147483681" r:id="rId19"/>
    <p:sldLayoutId id="2147483682" r:id="rId20"/>
    <p:sldLayoutId id="2147483680" r:id="rId21"/>
    <p:sldLayoutId id="2147483666" r:id="rId22"/>
    <p:sldLayoutId id="2147483667" r:id="rId23"/>
    <p:sldLayoutId id="214748367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3B900"/>
        </a:buClr>
        <a:buSzPct val="100000"/>
        <a:buFontTx/>
        <a:buBlip>
          <a:blip r:embed="rId28"/>
        </a:buBlip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20000"/>
        </a:lnSpc>
        <a:spcBef>
          <a:spcPts val="300"/>
        </a:spcBef>
        <a:spcAft>
          <a:spcPts val="200"/>
        </a:spcAft>
        <a:buClr>
          <a:srgbClr val="23B900"/>
        </a:buClr>
        <a:buSzTx/>
        <a:buFontTx/>
        <a:buBlip>
          <a:blip r:embed="rId29"/>
        </a:buBlip>
        <a:tabLst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200"/>
        </a:spcAft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200"/>
        </a:spcAft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200"/>
        </a:spcAft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6D5AEE-5AD6-2941-9B3E-8386B803E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46A491B-636F-3E44-8966-7CF5322CBC7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5644" y="0"/>
            <a:ext cx="12180711" cy="685165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737077E-75BF-2D47-8119-523F6C5B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1708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C5B255-5C87-0C4B-8515-13ADB971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7931C4-CCCE-1249-9F24-0D4D6E5E1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6748D3B-1FF9-624C-8C50-0B4815CF6181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D7171AA-1D90-B440-8FE9-4E47D7ED05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E7A73F5A-FFC7-044F-B9BD-07537030E8B5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684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718" r:id="rId5"/>
    <p:sldLayoutId id="2147483719" r:id="rId6"/>
    <p:sldLayoutId id="2147483700" r:id="rId7"/>
    <p:sldLayoutId id="2147483701" r:id="rId8"/>
    <p:sldLayoutId id="2147483702" r:id="rId9"/>
    <p:sldLayoutId id="2147483705" r:id="rId10"/>
    <p:sldLayoutId id="2147483706" r:id="rId11"/>
    <p:sldLayoutId id="2147483709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400"/>
        </a:spcBef>
        <a:spcAft>
          <a:spcPts val="100"/>
        </a:spcAft>
        <a:buClr>
          <a:srgbClr val="23B900"/>
        </a:buClr>
        <a:buSzPct val="100000"/>
        <a:buFontTx/>
        <a:buBlip>
          <a:blip r:embed="rId18"/>
        </a:buBlip>
        <a:defRPr sz="1800" b="0" i="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457200" marR="0" indent="0" algn="l" defTabSz="914400" rtl="0" eaLnBrk="1" fontAlgn="auto" latinLnBrk="0" hangingPunct="1">
        <a:lnSpc>
          <a:spcPts val="1800"/>
        </a:lnSpc>
        <a:spcBef>
          <a:spcPts val="500"/>
        </a:spcBef>
        <a:spcAft>
          <a:spcPts val="0"/>
        </a:spcAft>
        <a:buClr>
          <a:srgbClr val="23B900"/>
        </a:buClr>
        <a:buSzTx/>
        <a:buFont typeface="Wingdings" pitchFamily="2" charset="2"/>
        <a:buNone/>
        <a:tabLst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15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istuminen, pöytä, kannettava, musta&#10;&#10;Kuvaus luotu automaattisesti">
            <a:extLst>
              <a:ext uri="{FF2B5EF4-FFF2-40B4-BE49-F238E27FC236}">
                <a16:creationId xmlns:a16="http://schemas.microsoft.com/office/drawing/2014/main" id="{146A491B-636F-3E44-8966-7CF5322CBC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25460"/>
            <a:ext cx="12192000" cy="685165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737077E-75BF-2D47-8119-523F6C5B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84955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C5B255-5C87-0C4B-8515-13ADB971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7931C4-CCCE-1249-9F24-0D4D6E5E1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8D3B-1FF9-624C-8C50-0B4815CF6181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D7171AA-1D90-B440-8FE9-4E47D7ED058C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ADFCFECA-7C74-4A44-BBAD-3D9B2F6E6DDF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00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3B900"/>
        </a:buClr>
        <a:buSzPct val="100000"/>
        <a:buFontTx/>
        <a:buBlip>
          <a:blip r:embed="rId28"/>
        </a:buBlip>
        <a:defRPr sz="15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14075-2FA9-B6F6-6D43-6226734D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542B0-A81F-6107-496A-5BC0FBD5A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87378-D7BD-92F0-FE3C-D538499FE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FAC77-4F54-4F97-B92E-A281630FE148}" type="datetimeFigureOut">
              <a:rPr lang="fi-FI" smtClean="0"/>
              <a:t>24.5.2022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1BAA2-68CE-7192-14B8-146D92519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32571-B301-72DF-04FF-A2FC2FD73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40474-8FC8-4E53-B241-A1A4A2F6C0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256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155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2A8B87F4-700C-5152-3D60-C37B2D04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74" y="0"/>
            <a:ext cx="5861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18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F37321-E00E-D64A-A4B5-256C37962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Yritysten </a:t>
            </a:r>
            <a:r>
              <a:rPr lang="en-US" sz="3600" dirty="0" err="1"/>
              <a:t>Tilinpäätöstiedot</a:t>
            </a:r>
            <a:endParaRPr lang="fi-FI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8F28-17EC-4526-BA3F-B8F76EAA4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26" y="5565645"/>
            <a:ext cx="9923074" cy="712614"/>
          </a:xfrm>
        </p:spPr>
        <p:txBody>
          <a:bodyPr>
            <a:normAutofit/>
          </a:bodyPr>
          <a:lstStyle/>
          <a:p>
            <a:r>
              <a:rPr lang="en-US" dirty="0" err="1"/>
              <a:t>Millainen</a:t>
            </a:r>
            <a:r>
              <a:rPr lang="en-US" dirty="0"/>
              <a:t> on </a:t>
            </a:r>
            <a:r>
              <a:rPr lang="en-US" dirty="0" err="1"/>
              <a:t>yhteistyöyritysten</a:t>
            </a:r>
            <a:r>
              <a:rPr lang="en-US" dirty="0"/>
              <a:t> </a:t>
            </a:r>
            <a:r>
              <a:rPr lang="en-US" dirty="0" err="1"/>
              <a:t>taloudellinen</a:t>
            </a:r>
            <a:r>
              <a:rPr lang="en-US" dirty="0"/>
              <a:t> </a:t>
            </a:r>
            <a:r>
              <a:rPr lang="en-US" dirty="0" err="1"/>
              <a:t>tilanne</a:t>
            </a:r>
            <a:r>
              <a:rPr lang="en-US" dirty="0"/>
              <a:t> ja </a:t>
            </a:r>
            <a:r>
              <a:rPr lang="en-US" dirty="0" err="1"/>
              <a:t>miten</a:t>
            </a:r>
            <a:r>
              <a:rPr lang="en-US" dirty="0"/>
              <a:t> se on </a:t>
            </a:r>
            <a:r>
              <a:rPr lang="en-US" dirty="0" err="1"/>
              <a:t>aiempina</a:t>
            </a:r>
            <a:r>
              <a:rPr lang="en-US" dirty="0"/>
              <a:t> </a:t>
            </a:r>
            <a:r>
              <a:rPr lang="en-US" dirty="0" err="1"/>
              <a:t>vuosina</a:t>
            </a:r>
            <a:r>
              <a:rPr lang="en-US" dirty="0"/>
              <a:t> </a:t>
            </a:r>
            <a:r>
              <a:rPr lang="en-US" dirty="0" err="1"/>
              <a:t>kehittynyt</a:t>
            </a:r>
            <a:r>
              <a:rPr lang="en-US" dirty="0"/>
              <a:t>?</a:t>
            </a:r>
            <a:endParaRPr lang="fi-FI" dirty="0"/>
          </a:p>
        </p:txBody>
      </p:sp>
      <p:pic>
        <p:nvPicPr>
          <p:cNvPr id="8" name="Kuvan paikkamerkki 7" descr="Kuva, joka sisältää kohteen marja, kilpikonna, istuminen, sulje&#10;&#10;Kuvaus luotu automaattisesti">
            <a:extLst>
              <a:ext uri="{FF2B5EF4-FFF2-40B4-BE49-F238E27FC236}">
                <a16:creationId xmlns:a16="http://schemas.microsoft.com/office/drawing/2014/main" id="{F17F213A-0798-6542-9053-D1B4BBB57E4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" r="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333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29DB549-F9EE-482B-8CEB-C9224E53AFA8}"/>
              </a:ext>
            </a:extLst>
          </p:cNvPr>
          <p:cNvSpPr txBox="1"/>
          <p:nvPr/>
        </p:nvSpPr>
        <p:spPr>
          <a:xfrm>
            <a:off x="219477" y="2047109"/>
            <a:ext cx="3576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Hankkeiden yritysyhteistyökumppanit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kokoavan kyselyn aineisto: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Miten tätä dataa voisi hyödyntää?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Miten tiedon keräämistä voisi kehittää?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Ketkä kaikki hyötyisivät tiedosta?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A9B58-B30A-43DA-9DB6-BBCCFF1A69E9}"/>
              </a:ext>
            </a:extLst>
          </p:cNvPr>
          <p:cNvSpPr txBox="1"/>
          <p:nvPr/>
        </p:nvSpPr>
        <p:spPr>
          <a:xfrm>
            <a:off x="9440718" y="2047109"/>
            <a:ext cx="26015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Yritysten tilinpäätöstiedot ja data-analytiikka: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Mihin dataa ja automatisoituja analyysejä voisi hyödyntää?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Kuka hyötyisi ja miten?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53D3-3583-4376-8249-3ACC1D4CC084}"/>
              </a:ext>
            </a:extLst>
          </p:cNvPr>
          <p:cNvSpPr txBox="1"/>
          <p:nvPr/>
        </p:nvSpPr>
        <p:spPr>
          <a:xfrm>
            <a:off x="4626231" y="2047109"/>
            <a:ext cx="3746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Alueellisen innovaatiopolitiikan ja kehittämistyön vaikutusten arviointi: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Miten innovaatiopolitiikan ja kehittämistyön vaikutusten seurantaa ja arviointia voitaisiin parantaa Päijät-Hämeessä?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Millaista dataa ja millaisia uusia menetelmiä tarvitaan?</a:t>
            </a: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685B69C5-34D1-495E-B860-0645F5E37517}"/>
              </a:ext>
            </a:extLst>
          </p:cNvPr>
          <p:cNvSpPr/>
          <p:nvPr/>
        </p:nvSpPr>
        <p:spPr>
          <a:xfrm>
            <a:off x="3697708" y="2844800"/>
            <a:ext cx="571500" cy="584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Plus Sign 15">
            <a:extLst>
              <a:ext uri="{FF2B5EF4-FFF2-40B4-BE49-F238E27FC236}">
                <a16:creationId xmlns:a16="http://schemas.microsoft.com/office/drawing/2014/main" id="{BD059516-BBEC-47C5-B604-B81218495D7D}"/>
              </a:ext>
            </a:extLst>
          </p:cNvPr>
          <p:cNvSpPr/>
          <p:nvPr/>
        </p:nvSpPr>
        <p:spPr>
          <a:xfrm>
            <a:off x="8620815" y="2844800"/>
            <a:ext cx="571500" cy="584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AB1D280F-0E7B-45E3-954F-4565505E7081}"/>
              </a:ext>
            </a:extLst>
          </p:cNvPr>
          <p:cNvSpPr/>
          <p:nvPr/>
        </p:nvSpPr>
        <p:spPr>
          <a:xfrm>
            <a:off x="2362676" y="5397499"/>
            <a:ext cx="721116" cy="56492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D3E4A2-CB9A-427F-AF5F-6C859EA8293E}"/>
              </a:ext>
            </a:extLst>
          </p:cNvPr>
          <p:cNvSpPr txBox="1"/>
          <p:nvPr/>
        </p:nvSpPr>
        <p:spPr>
          <a:xfrm>
            <a:off x="3509325" y="5264460"/>
            <a:ext cx="6906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Miten tietoa yliopistojen yritysyhteistyökumppaneista ja niiden tilinpäätöstiedoista voidaan hyödyntää yliopistojen yritysyhteistyön vaikutusten arvioinnissa ja yhteistyön vaikutusten näkyväksi tekemisessä?</a:t>
            </a:r>
          </a:p>
        </p:txBody>
      </p:sp>
    </p:spTree>
    <p:extLst>
      <p:ext uri="{BB962C8B-B14F-4D97-AF65-F5344CB8AC3E}">
        <p14:creationId xmlns:p14="http://schemas.microsoft.com/office/powerpoint/2010/main" val="133434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CCB2-38B8-4B8E-9492-A7CF3473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972" y="1442906"/>
            <a:ext cx="9441659" cy="392330"/>
          </a:xfrm>
        </p:spPr>
        <p:txBody>
          <a:bodyPr>
            <a:noAutofit/>
          </a:bodyPr>
          <a:lstStyle/>
          <a:p>
            <a:r>
              <a:rPr lang="en-US" sz="2800" dirty="0"/>
              <a:t>TILINPÄÄTÖSDATAN HYÖDYNTÄMINEN VAIKUTTAVUUDEN ARVIOINNISSA</a:t>
            </a:r>
            <a:endParaRPr lang="fi-FI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F3A8B-6CE9-4F98-A47C-2B51912DE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7968" y="2532528"/>
            <a:ext cx="9710105" cy="3647907"/>
          </a:xfrm>
        </p:spPr>
        <p:txBody>
          <a:bodyPr>
            <a:normAutofit fontScale="85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B900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Lähtötilanteessa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käytössä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kaikkien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Suomessa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tilinpäätöstietonsa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julkaisseiden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yritysten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tilinpäätösdata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122000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yritystä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B900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B900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Mahdollisuus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tekoälypohjaista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algoritmia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hyödyntäen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muodostaa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yritysryhmiä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toimialan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klusterin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kotipaikkakunnan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halutun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kiinnostuksen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kohteen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perusteella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Muodostettu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yritysryhmä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koostuu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Päijät-Hämeen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alueella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yliopistoyhteistyötä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tehneitä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yrityksistä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samalla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tavalla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voidaan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muodostaa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ryhmiä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esimerkiksi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Älykkään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erikoistumisen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vaikuttavuuden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arviointiin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B900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Ensimmäisessä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vaiheessa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näkyväksi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yritysryhmän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lähtötilanne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 ja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peruskuva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Tilinpäätösdatan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valossa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millaisen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yritysjoukon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kanssa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olemme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tekemisissä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Mikä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seuratun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ryhmän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yleinen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kehityskulku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edeltävien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vuosien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aikana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millaisia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yrityksiä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Päijät-Hämeen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alueella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yliopistoyhteistyötä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Tarkasteltu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kahtena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ryhmänä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toisella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kotipaikkakunta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Päijät-Hämeen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alueella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toisella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muualla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Suomesas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5234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1CBE26-3B8F-46D8-BBDE-3FA89CBE36A8}"/>
              </a:ext>
            </a:extLst>
          </p:cNvPr>
          <p:cNvSpPr txBox="1">
            <a:spLocks/>
          </p:cNvSpPr>
          <p:nvPr/>
        </p:nvSpPr>
        <p:spPr>
          <a:xfrm>
            <a:off x="1049431" y="2037355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/>
              <a:t>Liikevaihto yhteensä (1000€) Päijät-hämeen alueen yritykset</a:t>
            </a:r>
            <a:br>
              <a:rPr lang="en-US" sz="2100"/>
            </a:br>
            <a:endParaRPr lang="en-US" sz="21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75424B4-A40C-4805-8FC7-C0BD8F5102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118388"/>
              </p:ext>
            </p:extLst>
          </p:nvPr>
        </p:nvGraphicFramePr>
        <p:xfrm>
          <a:off x="1434577" y="2743199"/>
          <a:ext cx="8911499" cy="373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0028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8536E59-DBE7-4DDA-867A-F19B5AF1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84955"/>
            <a:ext cx="10515600" cy="4684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100" dirty="0"/>
              <a:t>Liikevaihto </a:t>
            </a:r>
            <a:r>
              <a:rPr lang="en-US" sz="2100" dirty="0" err="1"/>
              <a:t>yhteensä</a:t>
            </a:r>
            <a:r>
              <a:rPr lang="en-US" sz="2100" dirty="0"/>
              <a:t> (1000€) </a:t>
            </a:r>
            <a:r>
              <a:rPr lang="en-US" sz="2100" dirty="0" err="1"/>
              <a:t>Päijät-häme</a:t>
            </a:r>
            <a:r>
              <a:rPr lang="en-US" sz="2100" dirty="0"/>
              <a:t> vs </a:t>
            </a:r>
            <a:r>
              <a:rPr lang="en-US" sz="2100" dirty="0" err="1"/>
              <a:t>muu</a:t>
            </a:r>
            <a:r>
              <a:rPr lang="en-US" sz="2100" dirty="0"/>
              <a:t> </a:t>
            </a:r>
            <a:r>
              <a:rPr lang="en-US" sz="2100" dirty="0" err="1"/>
              <a:t>suomi</a:t>
            </a:r>
            <a:br>
              <a:rPr lang="en-US" sz="2100" dirty="0"/>
            </a:br>
            <a:endParaRPr lang="en-US" sz="21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4F555B4-5E5C-48C1-A1C6-BE9B7C0955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808025"/>
              </p:ext>
            </p:extLst>
          </p:nvPr>
        </p:nvGraphicFramePr>
        <p:xfrm>
          <a:off x="838200" y="2157573"/>
          <a:ext cx="10216793" cy="414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903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0D6404-86EE-43C2-B64E-271A0F0B1E29}"/>
              </a:ext>
            </a:extLst>
          </p:cNvPr>
          <p:cNvSpPr txBox="1">
            <a:spLocks/>
          </p:cNvSpPr>
          <p:nvPr/>
        </p:nvSpPr>
        <p:spPr>
          <a:xfrm>
            <a:off x="1676400" y="1576036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Liikevaihto yhteensä (1000€) Päijät-häme vs muu suomi</a:t>
            </a:r>
            <a:br>
              <a:rPr lang="en-US" sz="2100" dirty="0"/>
            </a:br>
            <a:endParaRPr lang="en-US" sz="21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D2816F0-DFB9-478B-91C1-B56BD7ED82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271380"/>
              </p:ext>
            </p:extLst>
          </p:nvPr>
        </p:nvGraphicFramePr>
        <p:xfrm>
          <a:off x="1124466" y="1946188"/>
          <a:ext cx="7035114" cy="4664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B83E3D-BC95-4867-BD71-78030B817095}"/>
              </a:ext>
            </a:extLst>
          </p:cNvPr>
          <p:cNvSpPr txBox="1"/>
          <p:nvPr/>
        </p:nvSpPr>
        <p:spPr>
          <a:xfrm>
            <a:off x="8464378" y="2689993"/>
            <a:ext cx="321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Tiedot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kerätty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marraskuussa</a:t>
            </a:r>
            <a:r>
              <a:rPr lang="en-US" dirty="0">
                <a:solidFill>
                  <a:schemeClr val="bg1"/>
                </a:solidFill>
              </a:rPr>
              <a:t> 2020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E8EBD59-1C6E-49EB-A36C-0C7776C30883}"/>
              </a:ext>
            </a:extLst>
          </p:cNvPr>
          <p:cNvSpPr/>
          <p:nvPr/>
        </p:nvSpPr>
        <p:spPr>
          <a:xfrm>
            <a:off x="8175161" y="5774385"/>
            <a:ext cx="2211860" cy="468479"/>
          </a:xfrm>
          <a:prstGeom prst="rightArrow">
            <a:avLst/>
          </a:prstGeom>
          <a:solidFill>
            <a:srgbClr val="FFFF00"/>
          </a:solidFill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64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8414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D1DC9E-DBAD-42F3-BBA0-875FECC8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88921"/>
            <a:ext cx="10515600" cy="4684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100" dirty="0" err="1"/>
              <a:t>Taseen</a:t>
            </a:r>
            <a:r>
              <a:rPr lang="en-US" sz="2100" dirty="0"/>
              <a:t> </a:t>
            </a:r>
            <a:r>
              <a:rPr lang="en-US" sz="2100" dirty="0" err="1"/>
              <a:t>loppusumma</a:t>
            </a:r>
            <a:r>
              <a:rPr lang="en-US" sz="2100" dirty="0"/>
              <a:t> </a:t>
            </a:r>
            <a:r>
              <a:rPr lang="en-US" sz="2100" dirty="0" err="1"/>
              <a:t>yhteensä</a:t>
            </a:r>
            <a:r>
              <a:rPr lang="en-US" sz="2100" dirty="0"/>
              <a:t> (1000€) </a:t>
            </a:r>
            <a:r>
              <a:rPr lang="en-US" sz="2100" dirty="0" err="1"/>
              <a:t>Päijät-hämeen</a:t>
            </a:r>
            <a:r>
              <a:rPr lang="en-US" sz="2100" dirty="0"/>
              <a:t> </a:t>
            </a:r>
            <a:r>
              <a:rPr lang="en-US" sz="2100" dirty="0" err="1"/>
              <a:t>alueen</a:t>
            </a:r>
            <a:r>
              <a:rPr lang="en-US" sz="2100" dirty="0"/>
              <a:t> </a:t>
            </a:r>
            <a:r>
              <a:rPr lang="en-US" sz="2100" dirty="0" err="1"/>
              <a:t>yritykset</a:t>
            </a:r>
            <a:br>
              <a:rPr lang="en-US" sz="2100" dirty="0"/>
            </a:br>
            <a:endParaRPr lang="en-US" sz="21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4D3913D-96D8-4215-9585-4EAAA2CE8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7497535"/>
              </p:ext>
            </p:extLst>
          </p:nvPr>
        </p:nvGraphicFramePr>
        <p:xfrm>
          <a:off x="1495168" y="2057400"/>
          <a:ext cx="6886832" cy="4442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53E9EB0-E446-4ED4-B932-39CDD29BD803}"/>
              </a:ext>
            </a:extLst>
          </p:cNvPr>
          <p:cNvSpPr txBox="1"/>
          <p:nvPr/>
        </p:nvSpPr>
        <p:spPr>
          <a:xfrm>
            <a:off x="8464378" y="2689993"/>
            <a:ext cx="321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Tiedot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kerätty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marraskuussa</a:t>
            </a:r>
            <a:r>
              <a:rPr lang="en-US" dirty="0">
                <a:solidFill>
                  <a:schemeClr val="bg1"/>
                </a:solidFill>
              </a:rPr>
              <a:t> 2020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951A3C4-BEFD-49A7-ADB3-DA7ACFB5ADDF}"/>
              </a:ext>
            </a:extLst>
          </p:cNvPr>
          <p:cNvSpPr/>
          <p:nvPr/>
        </p:nvSpPr>
        <p:spPr>
          <a:xfrm>
            <a:off x="8175161" y="5774385"/>
            <a:ext cx="2211860" cy="468479"/>
          </a:xfrm>
          <a:prstGeom prst="rightArrow">
            <a:avLst/>
          </a:prstGeom>
          <a:solidFill>
            <a:srgbClr val="FFFF00"/>
          </a:solidFill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64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41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C61D1-69FB-4ABF-8013-1566E47BF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564" y="1604161"/>
            <a:ext cx="9340158" cy="52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21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C61D1-69FB-4ABF-8013-1566E47BF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7564" y="1604161"/>
            <a:ext cx="9340158" cy="525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7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BFF3-38C6-4004-AD55-EBE62960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92" y="3680670"/>
            <a:ext cx="7201941" cy="589946"/>
          </a:xfrm>
        </p:spPr>
        <p:txBody>
          <a:bodyPr/>
          <a:lstStyle/>
          <a:p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Yliopistoyhteistyö ja alueellinen vaikuttavuuden arviointi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fi-FI" sz="1800" b="0" i="0" u="none" strike="noStrike" cap="non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fi-FI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56655-9168-402A-9390-8C4AB61D47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25.05.2022</a:t>
            </a:r>
            <a:endParaRPr lang="fi-FI" dirty="0"/>
          </a:p>
        </p:txBody>
      </p:sp>
      <p:pic>
        <p:nvPicPr>
          <p:cNvPr id="8" name="Picture Placeholder 7" descr="Text&#10;&#10;Description automatically generated with low confidence">
            <a:extLst>
              <a:ext uri="{FF2B5EF4-FFF2-40B4-BE49-F238E27FC236}">
                <a16:creationId xmlns:a16="http://schemas.microsoft.com/office/drawing/2014/main" id="{1143E0BF-4FA8-4265-9E69-7D2C988FE22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33873" r="33873"/>
          <a:stretch>
            <a:fillRect/>
          </a:stretch>
        </p:blipFill>
        <p:spPr/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A0B5D2B8-1780-41C3-8732-E7932837F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61" y="6099464"/>
            <a:ext cx="1890489" cy="605072"/>
          </a:xfrm>
          <a:prstGeom prst="rect">
            <a:avLst/>
          </a:prstGeom>
        </p:spPr>
      </p:pic>
      <p:pic>
        <p:nvPicPr>
          <p:cNvPr id="6" name="Picture 2" descr="Lahden Yliopistokampus - Home | Facebook">
            <a:extLst>
              <a:ext uri="{FF2B5EF4-FFF2-40B4-BE49-F238E27FC236}">
                <a16:creationId xmlns:a16="http://schemas.microsoft.com/office/drawing/2014/main" id="{7CF512DF-9C41-4016-BF0C-88FB9F17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395" y="5343348"/>
            <a:ext cx="1512232" cy="15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794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C61D1-69FB-4ABF-8013-1566E47BF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7565" y="1604161"/>
            <a:ext cx="9340156" cy="525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0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C61D1-69FB-4ABF-8013-1566E47BF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7565" y="1604161"/>
            <a:ext cx="9340156" cy="52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85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648D58D-79B2-452F-997B-C9CDCFE9D45A}"/>
              </a:ext>
            </a:extLst>
          </p:cNvPr>
          <p:cNvSpPr txBox="1">
            <a:spLocks/>
          </p:cNvSpPr>
          <p:nvPr/>
        </p:nvSpPr>
        <p:spPr>
          <a:xfrm>
            <a:off x="19269" y="2143946"/>
            <a:ext cx="3041553" cy="3647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8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None/>
              <a:tabLst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Päijät-Hämeen alueella yliopistoyhteistyötä tehneitä vertailtu ryhmänä kaikkiin muihin Suomen yrityksiin</a:t>
            </a:r>
          </a:p>
          <a:p>
            <a:r>
              <a:rPr lang="en-US" sz="1200"/>
              <a:t>Vertailupohjana yritysten taloudellinen suorituskyky (kolmen tunnusluvun summamuuttujana)</a:t>
            </a:r>
          </a:p>
          <a:p>
            <a:r>
              <a:rPr lang="en-US" sz="1200"/>
              <a:t>Vertailuryhmä (122000 yritystä) jaettu taloudellisen suorituskyvyn mukaan neljään ryhmään</a:t>
            </a:r>
          </a:p>
          <a:p>
            <a:r>
              <a:rPr lang="fi-FI" sz="1200"/>
              <a:t>Mahdollistaa yliopistoyhteistyön vaikuttavuuden arvioinnin yhden muuttujan sijaan useamman, haluttujen ja valikoitujen muuttujien summana</a:t>
            </a:r>
            <a:endParaRPr lang="fi-FI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F9F27-7AA4-46D6-999F-8F6EE005964D}"/>
              </a:ext>
            </a:extLst>
          </p:cNvPr>
          <p:cNvSpPr txBox="1"/>
          <p:nvPr/>
        </p:nvSpPr>
        <p:spPr>
          <a:xfrm>
            <a:off x="5350444" y="6339736"/>
            <a:ext cx="1818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Erinomainen</a:t>
            </a:r>
            <a:endParaRPr lang="fi-FI" sz="12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7C4D8E-F419-4C6F-99EB-C6A7F52B5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198" y="1233216"/>
            <a:ext cx="5955603" cy="5333608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31AA73-B18A-4219-874A-ECAB35BC3723}"/>
              </a:ext>
            </a:extLst>
          </p:cNvPr>
          <p:cNvSpPr txBox="1">
            <a:spLocks/>
          </p:cNvSpPr>
          <p:nvPr/>
        </p:nvSpPr>
        <p:spPr>
          <a:xfrm>
            <a:off x="9073801" y="2200613"/>
            <a:ext cx="3041553" cy="364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Päijät-Hämeen </a:t>
            </a:r>
            <a:r>
              <a:rPr lang="en-US" sz="1200" dirty="0" err="1">
                <a:solidFill>
                  <a:schemeClr val="bg1"/>
                </a:solidFill>
              </a:rPr>
              <a:t>alueella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yliopistoyhteistyötä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tehneet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yritykset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klusteroitu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toimialakohtaisesti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kuvaajassa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tummempi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alue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kuvaa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laajempaa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yritysjoukkoa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Päijät-Hämeen </a:t>
            </a:r>
            <a:r>
              <a:rPr lang="en-US" sz="1200" dirty="0" err="1">
                <a:solidFill>
                  <a:schemeClr val="bg1"/>
                </a:solidFill>
              </a:rPr>
              <a:t>alueella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yliopistoyhteistyötä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tekevissä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yrityksissä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vahva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painotus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teollisuusyrityksissä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fi-FI" sz="1200" dirty="0">
                <a:solidFill>
                  <a:schemeClr val="bg1"/>
                </a:solidFill>
              </a:rPr>
              <a:t>Mahdollistaa yliopistoyhteistyön vaikuttavuuden arvioinnin</a:t>
            </a:r>
          </a:p>
          <a:p>
            <a:pPr lvl="1"/>
            <a:r>
              <a:rPr lang="fi-FI" sz="900" dirty="0">
                <a:solidFill>
                  <a:schemeClr val="bg1"/>
                </a:solidFill>
              </a:rPr>
              <a:t>Valtakunnallisessa vertailussa</a:t>
            </a:r>
          </a:p>
          <a:p>
            <a:pPr lvl="1"/>
            <a:r>
              <a:rPr lang="fi-FI" sz="900" dirty="0">
                <a:solidFill>
                  <a:schemeClr val="bg1"/>
                </a:solidFill>
              </a:rPr>
              <a:t>Alueellisessa vertailussa</a:t>
            </a:r>
          </a:p>
          <a:p>
            <a:pPr lvl="1"/>
            <a:r>
              <a:rPr lang="fi-FI" sz="900" dirty="0">
                <a:solidFill>
                  <a:schemeClr val="bg1"/>
                </a:solidFill>
              </a:rPr>
              <a:t>Toimialakohtaisessa vertailussa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A3C3DD-337A-414B-99F3-DD7B7A6D81E7}"/>
              </a:ext>
            </a:extLst>
          </p:cNvPr>
          <p:cNvSpPr/>
          <p:nvPr/>
        </p:nvSpPr>
        <p:spPr>
          <a:xfrm>
            <a:off x="3858152" y="6161185"/>
            <a:ext cx="4161384" cy="6968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/>
              </a:solidFill>
            </a:endParaRP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FC7EED3E-A99C-4228-9D22-BF5C73E3F1E2}"/>
              </a:ext>
            </a:extLst>
          </p:cNvPr>
          <p:cNvSpPr/>
          <p:nvPr/>
        </p:nvSpPr>
        <p:spPr>
          <a:xfrm>
            <a:off x="3954162" y="6206247"/>
            <a:ext cx="3917092" cy="27699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240965-D0EC-4A09-8E3E-A71542CB2BA4}"/>
              </a:ext>
            </a:extLst>
          </p:cNvPr>
          <p:cNvSpPr txBox="1"/>
          <p:nvPr/>
        </p:nvSpPr>
        <p:spPr>
          <a:xfrm>
            <a:off x="3801493" y="6529115"/>
            <a:ext cx="1178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Alkutuotanto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1BE51-EF40-4B90-B939-759329869B2A}"/>
              </a:ext>
            </a:extLst>
          </p:cNvPr>
          <p:cNvSpPr txBox="1"/>
          <p:nvPr/>
        </p:nvSpPr>
        <p:spPr>
          <a:xfrm>
            <a:off x="7004890" y="6522851"/>
            <a:ext cx="1178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Palvelu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F0513182-11C0-43B0-92B5-FCB9601C2E48}"/>
              </a:ext>
            </a:extLst>
          </p:cNvPr>
          <p:cNvSpPr/>
          <p:nvPr/>
        </p:nvSpPr>
        <p:spPr>
          <a:xfrm rot="16200000">
            <a:off x="1675899" y="4072997"/>
            <a:ext cx="4054637" cy="30987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05EAB-553D-4C7B-8C91-905D89904454}"/>
              </a:ext>
            </a:extLst>
          </p:cNvPr>
          <p:cNvSpPr txBox="1"/>
          <p:nvPr/>
        </p:nvSpPr>
        <p:spPr>
          <a:xfrm rot="16200000">
            <a:off x="2627184" y="3699928"/>
            <a:ext cx="1565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Suorituskyky</a:t>
            </a:r>
            <a:r>
              <a:rPr lang="en-US" sz="1200" dirty="0">
                <a:solidFill>
                  <a:schemeClr val="bg1"/>
                </a:solidFill>
              </a:rPr>
              <a:t> (EWI)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18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1C856C48-0FC8-47BE-97FB-25DBC0289FF4}"/>
              </a:ext>
            </a:extLst>
          </p:cNvPr>
          <p:cNvSpPr txBox="1"/>
          <p:nvPr/>
        </p:nvSpPr>
        <p:spPr>
          <a:xfrm>
            <a:off x="1526640" y="2606880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LUT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Yritysten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jakautuminen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EU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taksonomian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sektoritoimenpiteiden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mukaisesti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C0E1C48-F0C0-40EA-A003-E7EE3394E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33151" y="1679273"/>
            <a:ext cx="7258849" cy="517872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CB222E2-F15C-4AF4-8A30-AA4E10315B6D}"/>
              </a:ext>
            </a:extLst>
          </p:cNvPr>
          <p:cNvSpPr txBox="1"/>
          <p:nvPr/>
        </p:nvSpPr>
        <p:spPr>
          <a:xfrm>
            <a:off x="10469461" y="5458638"/>
            <a:ext cx="9412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000" dirty="0"/>
              <a:t>Matti Juhonen</a:t>
            </a:r>
          </a:p>
          <a:p>
            <a:pPr algn="ctr"/>
            <a:r>
              <a:rPr lang="fi-FI" sz="1000" dirty="0"/>
              <a:t>VDOY</a:t>
            </a:r>
          </a:p>
          <a:p>
            <a:pPr algn="ctr"/>
            <a:r>
              <a:rPr lang="fi-FI" sz="10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442928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C0E1C48-F0C0-40EA-A003-E7EE3394E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07390" y="1661454"/>
            <a:ext cx="7384610" cy="526844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0B35DA5-3FD6-421E-9A2D-E39881D17B0E}"/>
              </a:ext>
            </a:extLst>
          </p:cNvPr>
          <p:cNvSpPr txBox="1"/>
          <p:nvPr/>
        </p:nvSpPr>
        <p:spPr>
          <a:xfrm>
            <a:off x="10469461" y="5458638"/>
            <a:ext cx="9412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000" dirty="0"/>
              <a:t>Matti Juhonen</a:t>
            </a:r>
          </a:p>
          <a:p>
            <a:pPr algn="ctr"/>
            <a:r>
              <a:rPr lang="fi-FI" sz="1000" dirty="0"/>
              <a:t>VDOY</a:t>
            </a:r>
          </a:p>
          <a:p>
            <a:pPr algn="ctr"/>
            <a:r>
              <a:rPr lang="fi-FI" sz="1000" dirty="0"/>
              <a:t>2022</a:t>
            </a:r>
          </a:p>
        </p:txBody>
      </p:sp>
      <p:sp>
        <p:nvSpPr>
          <p:cNvPr id="7" name="Tekstiruutu 3">
            <a:extLst>
              <a:ext uri="{FF2B5EF4-FFF2-40B4-BE49-F238E27FC236}">
                <a16:creationId xmlns:a16="http://schemas.microsoft.com/office/drawing/2014/main" id="{6170954A-CC8C-4286-A18A-951AAA035A14}"/>
              </a:ext>
            </a:extLst>
          </p:cNvPr>
          <p:cNvSpPr txBox="1"/>
          <p:nvPr/>
        </p:nvSpPr>
        <p:spPr>
          <a:xfrm>
            <a:off x="1526640" y="2606880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LUT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Yritysten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jakautuminen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EU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taksonomian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sektoritoimenpiteiden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mukaisesti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0965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5F40-204E-406F-A4A1-4ABFF90F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Tutkimuksen toteutus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4697-92C5-4D55-89C6-6D13E3837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9342" y="2468351"/>
            <a:ext cx="4844049" cy="4170988"/>
          </a:xfrm>
        </p:spPr>
        <p:txBody>
          <a:bodyPr>
            <a:normAutofit fontScale="85000" lnSpcReduction="10000"/>
          </a:bodyPr>
          <a:lstStyle/>
          <a:p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utkimuksen tarkoituksena kartoittaa päijäthämäläisten yritysten ja alueella toimivien yliopistojen välisen yhteistyön nykytilaa ja tulevaisuuden näkymiä. </a:t>
            </a: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Tutkimuksen kohderyhmänä Lahdessa ja ympäristökunnissa toimivien keskisuurten ja suurten yritysten johto, tuotekehitysjohto, kehitysjohto tai muu henkilö, jolla on </a:t>
            </a:r>
            <a:r>
              <a:rPr lang="fi-FI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mahdollisuus vaikuttaa yliopistoyhteistyöhön</a:t>
            </a:r>
            <a: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Tutkimuksen tiedonkeruu on tehty puhelinhaastatteluina </a:t>
            </a:r>
            <a:r>
              <a:rPr lang="fi-FI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Bisnodelta</a:t>
            </a:r>
            <a: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tehdyn yritysrekisterin pohjalta. Haastattelut tehtiin Taloustutkimuksen puhelinhaastattelijoiden toimesta. Haastattelut on tehty suomeksi.</a:t>
            </a: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Haastattelujen kokonaismäärä on 161. Haastattelujen keskipituus oli 17 minuuttia.</a:t>
            </a:r>
          </a:p>
          <a:p>
            <a:endParaRPr lang="fi-FI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i-FI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E4D88-A363-4D34-B8AC-4FADFDD43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Lahden Yliopistokampus - Home | Facebook">
            <a:extLst>
              <a:ext uri="{FF2B5EF4-FFF2-40B4-BE49-F238E27FC236}">
                <a16:creationId xmlns:a16="http://schemas.microsoft.com/office/drawing/2014/main" id="{6D38CA69-80FB-4D04-9EE0-DED52F2A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28" y="2256017"/>
            <a:ext cx="2258724" cy="225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ppeenrannan–Lahden teknillinen yliopisto LUT – Wikipedia">
            <a:extLst>
              <a:ext uri="{FF2B5EF4-FFF2-40B4-BE49-F238E27FC236}">
                <a16:creationId xmlns:a16="http://schemas.microsoft.com/office/drawing/2014/main" id="{A9A45486-E30D-4CC3-9162-02522714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80" y="2871293"/>
            <a:ext cx="2297778" cy="10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tä pitäisi tehdä alennetuille arvonlisäverokannoille?">
            <a:extLst>
              <a:ext uri="{FF2B5EF4-FFF2-40B4-BE49-F238E27FC236}">
                <a16:creationId xmlns:a16="http://schemas.microsoft.com/office/drawing/2014/main" id="{D8420DE9-1C89-498F-8012-FF249DAF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28" y="5146783"/>
            <a:ext cx="2297778" cy="5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of Helsinki - Wikipedia">
            <a:extLst>
              <a:ext uri="{FF2B5EF4-FFF2-40B4-BE49-F238E27FC236}">
                <a16:creationId xmlns:a16="http://schemas.microsoft.com/office/drawing/2014/main" id="{7499556B-13CE-4B7F-9580-22C44659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836" y="4289533"/>
            <a:ext cx="16097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89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2C49-5D52-4467-A7C1-A583FDE0A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1A8D7-02CD-4F59-8322-CB22F0ED0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C1213-F912-436B-BAC0-B86BDD30B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1FF6C-F2C7-4B46-A940-678517EFD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1055416"/>
            <a:ext cx="10906539" cy="5279361"/>
          </a:xfrm>
          <a:prstGeom prst="rect">
            <a:avLst/>
          </a:prstGeom>
        </p:spPr>
      </p:pic>
      <p:sp>
        <p:nvSpPr>
          <p:cNvPr id="7" name="Alatunnisteen paikkamerkki 2">
            <a:extLst>
              <a:ext uri="{FF2B5EF4-FFF2-40B4-BE49-F238E27FC236}">
                <a16:creationId xmlns:a16="http://schemas.microsoft.com/office/drawing/2014/main" id="{0607262C-2828-44E8-A049-A9DB55B061ED}"/>
              </a:ext>
            </a:extLst>
          </p:cNvPr>
          <p:cNvSpPr txBox="1">
            <a:spLocks/>
          </p:cNvSpPr>
          <p:nvPr/>
        </p:nvSpPr>
        <p:spPr>
          <a:xfrm>
            <a:off x="897031" y="6280300"/>
            <a:ext cx="5415062" cy="271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Clr>
                <a:srgbClr val="23B900"/>
              </a:buClr>
              <a:buSzPct val="100000"/>
              <a:buFontTx/>
              <a:buNone/>
              <a:defRPr sz="14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None/>
              <a:tabLst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fi-FI" sz="1050" dirty="0">
                <a:solidFill>
                  <a:prstClr val="black">
                    <a:tint val="75000"/>
                  </a:prstClr>
                </a:solidFill>
                <a:latin typeface="Calibri"/>
              </a:rPr>
              <a:t>Lahden yliopistotutkimus / KPT&amp;HLH</a:t>
            </a:r>
          </a:p>
        </p:txBody>
      </p:sp>
    </p:spTree>
    <p:extLst>
      <p:ext uri="{BB962C8B-B14F-4D97-AF65-F5344CB8AC3E}">
        <p14:creationId xmlns:p14="http://schemas.microsoft.com/office/powerpoint/2010/main" val="1624843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DB88-4304-40FE-B638-0E93FB058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012E7-D643-4C93-A9CA-99BD75805A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0FC14-8DF7-4ADA-9192-40738B0A4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788CC-3CD8-4B3D-AA17-BC3183190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" y="1205671"/>
            <a:ext cx="9535527" cy="5717908"/>
          </a:xfrm>
          <a:prstGeom prst="rect">
            <a:avLst/>
          </a:prstGeom>
        </p:spPr>
      </p:pic>
      <p:sp>
        <p:nvSpPr>
          <p:cNvPr id="7" name="Alatunnisteen paikkamerkki 2">
            <a:extLst>
              <a:ext uri="{FF2B5EF4-FFF2-40B4-BE49-F238E27FC236}">
                <a16:creationId xmlns:a16="http://schemas.microsoft.com/office/drawing/2014/main" id="{1FF9F7F7-6904-499C-9012-4B7905C59EF1}"/>
              </a:ext>
            </a:extLst>
          </p:cNvPr>
          <p:cNvSpPr txBox="1">
            <a:spLocks/>
          </p:cNvSpPr>
          <p:nvPr/>
        </p:nvSpPr>
        <p:spPr>
          <a:xfrm>
            <a:off x="7299596" y="6676356"/>
            <a:ext cx="5415062" cy="271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Clr>
                <a:srgbClr val="23B900"/>
              </a:buClr>
              <a:buSzPct val="100000"/>
              <a:buFontTx/>
              <a:buNone/>
              <a:defRPr sz="14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None/>
              <a:tabLst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fi-FI" sz="1050" dirty="0">
                <a:solidFill>
                  <a:prstClr val="black">
                    <a:tint val="75000"/>
                  </a:prstClr>
                </a:solidFill>
                <a:latin typeface="Calibri"/>
              </a:rPr>
              <a:t>Lahden yliopistotutkimus / KPT&amp;HLH</a:t>
            </a:r>
          </a:p>
        </p:txBody>
      </p:sp>
    </p:spTree>
    <p:extLst>
      <p:ext uri="{BB962C8B-B14F-4D97-AF65-F5344CB8AC3E}">
        <p14:creationId xmlns:p14="http://schemas.microsoft.com/office/powerpoint/2010/main" val="148421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0B589-FFE6-484E-95C7-E41E95AD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60546-C1DB-4979-9144-CB1D0EFBBE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CA7F9-F125-4980-8ED0-3C8803E540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2B31E-5917-4B9C-93D7-6A69D9EFA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138"/>
            <a:ext cx="9871229" cy="5783059"/>
          </a:xfrm>
          <a:prstGeom prst="rect">
            <a:avLst/>
          </a:prstGeom>
        </p:spPr>
      </p:pic>
      <p:sp>
        <p:nvSpPr>
          <p:cNvPr id="7" name="Alatunnisteen paikkamerkki 2">
            <a:extLst>
              <a:ext uri="{FF2B5EF4-FFF2-40B4-BE49-F238E27FC236}">
                <a16:creationId xmlns:a16="http://schemas.microsoft.com/office/drawing/2014/main" id="{104AB35B-F579-4581-8F5B-E85FBC43C8EE}"/>
              </a:ext>
            </a:extLst>
          </p:cNvPr>
          <p:cNvSpPr txBox="1">
            <a:spLocks/>
          </p:cNvSpPr>
          <p:nvPr/>
        </p:nvSpPr>
        <p:spPr>
          <a:xfrm>
            <a:off x="6411700" y="6630290"/>
            <a:ext cx="5415062" cy="271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Clr>
                <a:srgbClr val="23B900"/>
              </a:buClr>
              <a:buSzPct val="100000"/>
              <a:buFontTx/>
              <a:buNone/>
              <a:defRPr sz="14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None/>
              <a:tabLst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fi-FI" sz="1050" dirty="0">
                <a:solidFill>
                  <a:prstClr val="black">
                    <a:tint val="75000"/>
                  </a:prstClr>
                </a:solidFill>
                <a:latin typeface="Calibri"/>
              </a:rPr>
              <a:t>Lahden yliopistotutkimus / KPT&amp;HLH</a:t>
            </a:r>
          </a:p>
        </p:txBody>
      </p:sp>
    </p:spTree>
    <p:extLst>
      <p:ext uri="{BB962C8B-B14F-4D97-AF65-F5344CB8AC3E}">
        <p14:creationId xmlns:p14="http://schemas.microsoft.com/office/powerpoint/2010/main" val="377281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DA30-5813-4E2E-AEAA-9F6699D0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ED315-3B7B-4622-9EF1-465FD3C4C6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89896-E28D-4EC3-A3E4-F80810ADCE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ED6832-8F4D-4776-B201-9E80FD610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0" y="1344087"/>
            <a:ext cx="9603064" cy="5513913"/>
          </a:xfrm>
          <a:prstGeom prst="rect">
            <a:avLst/>
          </a:prstGeom>
        </p:spPr>
      </p:pic>
      <p:sp>
        <p:nvSpPr>
          <p:cNvPr id="7" name="Alatunnisteen paikkamerkki 2">
            <a:extLst>
              <a:ext uri="{FF2B5EF4-FFF2-40B4-BE49-F238E27FC236}">
                <a16:creationId xmlns:a16="http://schemas.microsoft.com/office/drawing/2014/main" id="{13E90F32-9BAC-4006-A227-84E3F7FB9964}"/>
              </a:ext>
            </a:extLst>
          </p:cNvPr>
          <p:cNvSpPr txBox="1">
            <a:spLocks/>
          </p:cNvSpPr>
          <p:nvPr/>
        </p:nvSpPr>
        <p:spPr>
          <a:xfrm>
            <a:off x="6464709" y="6547447"/>
            <a:ext cx="5415062" cy="271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Clr>
                <a:srgbClr val="23B900"/>
              </a:buClr>
              <a:buSzPct val="100000"/>
              <a:buFontTx/>
              <a:buNone/>
              <a:defRPr sz="14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None/>
              <a:tabLst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fi-FI" sz="1050" dirty="0">
                <a:solidFill>
                  <a:prstClr val="black">
                    <a:tint val="75000"/>
                  </a:prstClr>
                </a:solidFill>
                <a:latin typeface="Calibri"/>
              </a:rPr>
              <a:t>Lahden yliopistotutkimus / KPT&amp;HLH</a:t>
            </a:r>
          </a:p>
        </p:txBody>
      </p:sp>
    </p:spTree>
    <p:extLst>
      <p:ext uri="{BB962C8B-B14F-4D97-AF65-F5344CB8AC3E}">
        <p14:creationId xmlns:p14="http://schemas.microsoft.com/office/powerpoint/2010/main" val="2799504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71745-0AE2-ABC9-0B37-6CBB9E2BE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231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KYSELY HANKEYHTEISTYÖSTÄ PÄIJÄT-HÄMEESSÄ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36A74-51E1-1DD4-809E-91E7C115FB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4BD16B4D-0E45-5285-7F54-1DA74EDD3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256" y="5287074"/>
            <a:ext cx="2340864" cy="14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23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A698-D283-4C7A-A53A-51A99B63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E8D1D-1D11-44DD-AF6C-19FD67F9B4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325F6-B655-4110-B8BA-47727E31B7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D2B4E-6BE2-4F00-91CD-21287485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" y="1225319"/>
            <a:ext cx="9037983" cy="5405530"/>
          </a:xfrm>
          <a:prstGeom prst="rect">
            <a:avLst/>
          </a:prstGeom>
        </p:spPr>
      </p:pic>
      <p:sp>
        <p:nvSpPr>
          <p:cNvPr id="7" name="Alatunnisteen paikkamerkki 2">
            <a:extLst>
              <a:ext uri="{FF2B5EF4-FFF2-40B4-BE49-F238E27FC236}">
                <a16:creationId xmlns:a16="http://schemas.microsoft.com/office/drawing/2014/main" id="{0B60BFA6-7029-43A2-BBD0-0F046E5C9143}"/>
              </a:ext>
            </a:extLst>
          </p:cNvPr>
          <p:cNvSpPr txBox="1">
            <a:spLocks/>
          </p:cNvSpPr>
          <p:nvPr/>
        </p:nvSpPr>
        <p:spPr>
          <a:xfrm>
            <a:off x="6265926" y="6470406"/>
            <a:ext cx="5415062" cy="271686"/>
          </a:xfrm>
          <a:prstGeom prst="rect">
            <a:avLst/>
          </a:prstGeom>
        </p:spPr>
        <p:txBody>
          <a:bodyPr vert="horz" lIns="0" tIns="45720" rIns="9144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100"/>
              </a:spcAft>
              <a:buClr>
                <a:srgbClr val="23B900"/>
              </a:buClr>
              <a:buSzPct val="100000"/>
              <a:buFontTx/>
              <a:buNone/>
              <a:defRPr sz="14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ts val="1800"/>
              </a:lnSpc>
              <a:spcBef>
                <a:spcPts val="500"/>
              </a:spcBef>
              <a:spcAft>
                <a:spcPts val="0"/>
              </a:spcAft>
              <a:buClr>
                <a:srgbClr val="23B900"/>
              </a:buClr>
              <a:buSzTx/>
              <a:buFont typeface="Wingdings" pitchFamily="2" charset="2"/>
              <a:buNone/>
              <a:tabLst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5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fi-FI" sz="1050" dirty="0">
                <a:solidFill>
                  <a:prstClr val="black">
                    <a:tint val="75000"/>
                  </a:prstClr>
                </a:solidFill>
                <a:latin typeface="Calibri"/>
              </a:rPr>
              <a:t>Lahden yliopistotutkimus / KPT&amp;HLH</a:t>
            </a:r>
          </a:p>
        </p:txBody>
      </p:sp>
    </p:spTree>
    <p:extLst>
      <p:ext uri="{BB962C8B-B14F-4D97-AF65-F5344CB8AC3E}">
        <p14:creationId xmlns:p14="http://schemas.microsoft.com/office/powerpoint/2010/main" val="1996256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F637-CADA-4D4A-854C-38EDD09A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8297B-8FAD-4535-AAF2-1522C18311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9F570-652D-4663-A555-163ECC356F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7764" y="1306075"/>
            <a:ext cx="9637806" cy="205974"/>
          </a:xfrm>
        </p:spPr>
        <p:txBody>
          <a:bodyPr/>
          <a:lstStyle/>
          <a:p>
            <a:r>
              <a:rPr lang="fi-FI" sz="1800" b="1" dirty="0"/>
              <a:t>YLIOPISTOYHTEISTYÖ PÄIJÄT-HÄMEEN ALUEELLA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F57A9-C813-415B-8602-F6CB2BD0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2" y="1750465"/>
            <a:ext cx="3743325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34AC39-F113-474E-84C5-89AB2990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985" y="3632054"/>
            <a:ext cx="3905250" cy="3095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FD9A7-7469-4441-9E66-7FA2CE353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657" y="1750465"/>
            <a:ext cx="38195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5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47FCC-9463-446D-B9A9-139AF232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AJATUKSIA JA </a:t>
            </a:r>
            <a:r>
              <a:rPr lang="fi-FI" dirty="0" err="1"/>
              <a:t>KYSYMYKsiÄ</a:t>
            </a:r>
            <a:r>
              <a:rPr lang="fi-FI" dirty="0"/>
              <a:t> TYÖSKENTELYYN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29476-53AD-4B82-B344-553B82C4E6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Kenen pitäisi tehdä yliopistojen alueellisen vaikuttavuuden arviointia? Miksi nykyinen käytäntö on ”sirpaloitunut”</a:t>
            </a:r>
          </a:p>
          <a:p>
            <a:endParaRPr lang="fi-FI" dirty="0"/>
          </a:p>
          <a:p>
            <a:r>
              <a:rPr lang="fi-FI" dirty="0"/>
              <a:t>Millaisia hyviä käytäntöjä ja toimivia malleja nykyiseen vaikuttavuuden arviointiin liittyy? Miten itse teette (teettekö) yliopistojen toimintaan liittyen vaikuttavuuden arviointia?</a:t>
            </a:r>
          </a:p>
          <a:p>
            <a:endParaRPr lang="fi-FI" dirty="0"/>
          </a:p>
          <a:p>
            <a:r>
              <a:rPr lang="fi-FI" dirty="0"/>
              <a:t>Miten voisimme yhdessä tulevaisuudessa kehittää toimivampia tapoja yliopistotoiminnan vaikuttavuuden arviointiin?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3A3E-5836-4809-AAD8-594E3E225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564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210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2E68-DE7E-1B56-0CCC-48FF26CB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LÄHTÖKOHTA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AF941-9B55-07C9-9589-DC79F2B94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Yliopistojen (alueellisista) yhteistyöverkostoista ja yhteistyön vaikuttavuudesta halutaan tietoa, mutta kukaan ei oikeastaan kerää sitä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► Aloitetaan jostain, tehdään jotain mitä voi esitellä ja 	mietitään sitten jatkoaskelia kun on jotain näkyvää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► TKI-hankkeiden tiedot ovat pääosin julkisia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► Tietoa yhteistyöstä ei löydy yliopistoilta keskitetysti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► Kysytään suoraan tutkijoilta</a:t>
            </a:r>
          </a:p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	► Tehdään verkostokartta tuloksista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6A905AA6-FE03-A65E-F3E1-01C9C128F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256" y="5287074"/>
            <a:ext cx="2340864" cy="14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77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9824-F178-24DA-DE4E-F85F8D7ED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KYSELY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444D-AA65-0E89-B153-F632378FD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Tavoitteena saada käsitys isosta kuvasta, ei tuottaa virallista tietoa</a:t>
            </a:r>
          </a:p>
          <a:p>
            <a:pPr marL="457200" lvl="1" indent="0">
              <a:buNone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	► Tehdään vastaaminen mahd. helpoksi: hankkeen nimi, 	tutkimus- vai kehittämishanke, yhteistyökumppanit</a:t>
            </a:r>
          </a:p>
          <a:p>
            <a:pPr marL="457200" lvl="1" indent="0">
              <a:buNone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	► Saman hankkeen voi ilmoittaa useampi henkilö, mutta 	yksi kerta riittää</a:t>
            </a:r>
          </a:p>
          <a:p>
            <a:pPr marL="457200" lvl="1" indent="0">
              <a:buNone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	► Yhteistyö voidaan ymmärtää laajasti</a:t>
            </a:r>
          </a:p>
          <a:p>
            <a:pPr marL="457200" lvl="1" indent="0">
              <a:buNone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	► Lähetetään suoraan kaikille Helsingin yliopiston ja LUT-	yliopiston tutkijoille Lahdessa</a:t>
            </a:r>
          </a:p>
          <a:p>
            <a:pPr marL="457200" lvl="1" indent="0">
              <a:buNone/>
            </a:pP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1A09FE14-8BB6-2F33-5A16-10BFC35FB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256" y="5287074"/>
            <a:ext cx="2340864" cy="14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7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F649-0746-CB48-F709-73656772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TULOKSET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3FEB1-49E5-1D7E-D608-838C916A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2019: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29 hanketta, 179 eri yhteistyökumppania</a:t>
            </a:r>
          </a:p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2020: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42 hanketta, 224 eri yhteistyökumppania</a:t>
            </a:r>
          </a:p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2021: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47 hanketta, 134 eri yhteistyökumppania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Opittuja läksyjä: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Vastausprosentti nousee huomattavasti, jos ”mainostaminen” saadaan mukaan yliopistojen eri palavereihin yms.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sitouta ensin johtohenkilöt</a:t>
            </a:r>
          </a:p>
          <a:p>
            <a:pPr>
              <a:buFontTx/>
              <a:buChar char="-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Yksittäisten hankkeiden alut ja loput näkyvät selvästi </a:t>
            </a:r>
          </a:p>
          <a:p>
            <a:endParaRPr lang="fi-FI" dirty="0"/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38FDB046-2139-B178-A27D-F73443025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256" y="5287074"/>
            <a:ext cx="2340864" cy="14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9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2760-8EBE-F135-2140-A7868C6A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TULOKSET VERKOSTOKARTOIKSI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FB3E5-3870-6FE2-90FC-C186E90D7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Ilmoitetut hankkeet yhteistyökumppanit jaoteltiin eri kategorioihin ja tulosten pohjalta tehtiin värikoodatut verkostokartat tehdystä yhteistyöstä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Verkostokartta on osoittautunut käyttökelpoiseksi ja nopeaksi tavaksi esitellä hankeyhteistyön laajuutta ja luonnetta</a:t>
            </a:r>
          </a:p>
          <a:p>
            <a:endParaRPr lang="fi-FI" dirty="0"/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318E86CE-2D46-4DAE-2F1E-9633CF1EE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256" y="5287074"/>
            <a:ext cx="2340864" cy="14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79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bubble chart&#10;&#10;Description automatically generated">
            <a:extLst>
              <a:ext uri="{FF2B5EF4-FFF2-40B4-BE49-F238E27FC236}">
                <a16:creationId xmlns:a16="http://schemas.microsoft.com/office/drawing/2014/main" id="{01C259E1-4DCB-7561-9A07-FDF46EC48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03" y="0"/>
            <a:ext cx="9426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38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27D6A9B7-E418-54F7-8A7B-C3CDFC2C4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" y="722"/>
            <a:ext cx="6477000" cy="6859770"/>
          </a:xfrm>
        </p:spPr>
      </p:pic>
    </p:spTree>
    <p:extLst>
      <p:ext uri="{BB962C8B-B14F-4D97-AF65-F5344CB8AC3E}">
        <p14:creationId xmlns:p14="http://schemas.microsoft.com/office/powerpoint/2010/main" val="3497044987"/>
      </p:ext>
    </p:extLst>
  </p:cSld>
  <p:clrMapOvr>
    <a:masterClrMapping/>
  </p:clrMapOvr>
</p:sld>
</file>

<file path=ppt/theme/theme1.xml><?xml version="1.0" encoding="utf-8"?>
<a:theme xmlns:a="http://schemas.openxmlformats.org/drawingml/2006/main" name="LUT Presentation | Black">
  <a:themeElements>
    <a:clrScheme name="LUT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23B900"/>
      </a:accent1>
      <a:accent2>
        <a:srgbClr val="EDB831"/>
      </a:accent2>
      <a:accent3>
        <a:srgbClr val="ED174D"/>
      </a:accent3>
      <a:accent4>
        <a:srgbClr val="237F00"/>
      </a:accent4>
      <a:accent5>
        <a:srgbClr val="FF8620"/>
      </a:accent5>
      <a:accent6>
        <a:srgbClr val="ED7F7C"/>
      </a:accent6>
      <a:hlink>
        <a:srgbClr val="058A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A453FF31-0976-1343-ADEF-EA9FDE14B3DD}" vid="{FF4D11F6-A01B-1942-B8F1-A3EC005E9700}"/>
    </a:ext>
  </a:extLst>
</a:theme>
</file>

<file path=ppt/theme/theme2.xml><?xml version="1.0" encoding="utf-8"?>
<a:theme xmlns:a="http://schemas.openxmlformats.org/drawingml/2006/main" name="LUT Presentation | White">
  <a:themeElements>
    <a:clrScheme name="LUT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23B900"/>
      </a:accent1>
      <a:accent2>
        <a:srgbClr val="EDB831"/>
      </a:accent2>
      <a:accent3>
        <a:srgbClr val="ED174D"/>
      </a:accent3>
      <a:accent4>
        <a:srgbClr val="237F00"/>
      </a:accent4>
      <a:accent5>
        <a:srgbClr val="FF8620"/>
      </a:accent5>
      <a:accent6>
        <a:srgbClr val="ED7F7C"/>
      </a:accent6>
      <a:hlink>
        <a:srgbClr val="058A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A453FF31-0976-1343-ADEF-EA9FDE14B3DD}" vid="{A0E19E84-7B35-0747-9A4E-97DA0F41374B}"/>
    </a:ext>
  </a:extLst>
</a:theme>
</file>

<file path=ppt/theme/theme3.xml><?xml version="1.0" encoding="utf-8"?>
<a:theme xmlns:a="http://schemas.openxmlformats.org/drawingml/2006/main" name="LUT Presentation">
  <a:themeElements>
    <a:clrScheme name="LUT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23B900"/>
      </a:accent1>
      <a:accent2>
        <a:srgbClr val="EDB831"/>
      </a:accent2>
      <a:accent3>
        <a:srgbClr val="ED174D"/>
      </a:accent3>
      <a:accent4>
        <a:srgbClr val="237F00"/>
      </a:accent4>
      <a:accent5>
        <a:srgbClr val="FF8620"/>
      </a:accent5>
      <a:accent6>
        <a:srgbClr val="ED7F7C"/>
      </a:accent6>
      <a:hlink>
        <a:srgbClr val="058A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5C268623F53441932BA0B643D4115F" ma:contentTypeVersion="2" ma:contentTypeDescription="Create a new document." ma:contentTypeScope="" ma:versionID="aac5f8ce7ea826dfa7c9872c66944787">
  <xsd:schema xmlns:xsd="http://www.w3.org/2001/XMLSchema" xmlns:xs="http://www.w3.org/2001/XMLSchema" xmlns:p="http://schemas.microsoft.com/office/2006/metadata/properties" xmlns:ns2="fece2b72-ed09-42e9-887c-388ec6ef01d6" targetNamespace="http://schemas.microsoft.com/office/2006/metadata/properties" ma:root="true" ma:fieldsID="546143b68f8418c2bd511a57f080836b" ns2:_="">
    <xsd:import namespace="fece2b72-ed09-42e9-887c-388ec6ef01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e2b72-ed09-42e9-887c-388ec6ef0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66E8D0-5C58-44B3-9C77-07C7B00F79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ce2b72-ed09-42e9-887c-388ec6ef01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D8187B-65EB-4AA9-89E6-C310C8DBED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78189D-FE94-4C3C-BE92-5921C6E5D051}">
  <ds:schemaRefs>
    <ds:schemaRef ds:uri="http://purl.org/dc/terms/"/>
    <ds:schemaRef ds:uri="http://schemas.openxmlformats.org/package/2006/metadata/core-properties"/>
    <ds:schemaRef ds:uri="fece2b72-ed09-42e9-887c-388ec6ef01d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LUT-ppt-template</Template>
  <TotalTime>16594</TotalTime>
  <Words>769</Words>
  <Application>Microsoft Office PowerPoint</Application>
  <PresentationFormat>Widescreen</PresentationFormat>
  <Paragraphs>111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LUT Presentation | Black</vt:lpstr>
      <vt:lpstr>LUT Presentation | White</vt:lpstr>
      <vt:lpstr>LUT Presentation</vt:lpstr>
      <vt:lpstr>Office Theme</vt:lpstr>
      <vt:lpstr>PowerPoint Presentation</vt:lpstr>
      <vt:lpstr>Yliopistoyhteistyö ja alueellinen vaikuttavuuden arviointi     </vt:lpstr>
      <vt:lpstr>KYSELY HANKEYHTEISTYÖSTÄ PÄIJÄT-HÄMEESSÄ</vt:lpstr>
      <vt:lpstr>LÄHTÖKOHTA</vt:lpstr>
      <vt:lpstr>KYSELY</vt:lpstr>
      <vt:lpstr>TULOKSET</vt:lpstr>
      <vt:lpstr>TULOKSET VERKOSTOKARTOIKSI</vt:lpstr>
      <vt:lpstr>PowerPoint Presentation</vt:lpstr>
      <vt:lpstr>PowerPoint Presentation</vt:lpstr>
      <vt:lpstr>PowerPoint Presentation</vt:lpstr>
      <vt:lpstr>Yritysten Tilinpäätöstiedot</vt:lpstr>
      <vt:lpstr>PowerPoint Presentation</vt:lpstr>
      <vt:lpstr>TILINPÄÄTÖSDATAN HYÖDYNTÄMINEN VAIKUTTAVUUDEN ARVIOINNISSA</vt:lpstr>
      <vt:lpstr>PowerPoint Presentation</vt:lpstr>
      <vt:lpstr>Liikevaihto yhteensä (1000€) Päijät-häme vs muu suomi </vt:lpstr>
      <vt:lpstr>PowerPoint Presentation</vt:lpstr>
      <vt:lpstr>Taseen loppusumma yhteensä (1000€) Päijät-hämeen alueen yritykset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Tutkimuksen toteutus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AJATUKSIA JA KYSYMYKsiÄ TYÖSKENTELYYN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Tero Rantala</dc:creator>
  <cp:lastModifiedBy>Tero Rantala</cp:lastModifiedBy>
  <cp:revision>86</cp:revision>
  <dcterms:created xsi:type="dcterms:W3CDTF">2021-10-13T18:04:16Z</dcterms:created>
  <dcterms:modified xsi:type="dcterms:W3CDTF">2022-05-24T06:20:35Z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0x0101006A5C268623F53441932BA0B643D4115F</vt:lpwstr>
  </property>
  <property fmtid="{D5CDD505-2E9C-101B-9397-08002B2CF9AE}" pid="3" name="Kategoria">
    <vt:lpwstr>33;#Viestintä|9b02cd0d-b40d-4d4c-989a-ef466ae7331a</vt:lpwstr>
  </property>
  <property fmtid="{D5CDD505-2E9C-101B-9397-08002B2CF9AE}" pid="4" name="Dokumenttityyppi">
    <vt:lpwstr>30;#Esitys|a8b2bc3c-e21c-45b3-ac0d-1e4be550bc10</vt:lpwstr>
  </property>
</Properties>
</file>